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</p:sldIdLst>
  <p:sldSz cy="5143500" cx="9144000"/>
  <p:notesSz cx="6858000" cy="9144000"/>
  <p:embeddedFontLst>
    <p:embeddedFont>
      <p:font typeface="Raleway SemiBold"/>
      <p:regular r:id="rId24"/>
      <p:bold r:id="rId25"/>
      <p:italic r:id="rId26"/>
      <p:boldItalic r:id="rId27"/>
    </p:embeddedFont>
    <p:embeddedFont>
      <p:font typeface="Lato"/>
      <p:regular r:id="rId28"/>
      <p:bold r:id="rId29"/>
      <p:italic r:id="rId30"/>
      <p:boldItalic r:id="rId31"/>
    </p:embeddedFont>
    <p:embeddedFont>
      <p:font typeface="Fira Mono"/>
      <p:regular r:id="rId32"/>
      <p:bold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CC577200-FFF7-4E41-AC0B-6C29C29BF2BA}">
  <a:tblStyle styleId="{CC577200-FFF7-4E41-AC0B-6C29C29BF2B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font" Target="fonts/RalewaySemiBold-regular.fntdata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RalewaySemiBold-italic.fntdata"/><Relationship Id="rId25" Type="http://schemas.openxmlformats.org/officeDocument/2006/relationships/font" Target="fonts/RalewaySemiBold-bold.fntdata"/><Relationship Id="rId28" Type="http://schemas.openxmlformats.org/officeDocument/2006/relationships/font" Target="fonts/Lato-regular.fntdata"/><Relationship Id="rId27" Type="http://schemas.openxmlformats.org/officeDocument/2006/relationships/font" Target="fonts/RalewaySemiBold-bold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Lato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Lato-boldItalic.fntdata"/><Relationship Id="rId30" Type="http://schemas.openxmlformats.org/officeDocument/2006/relationships/font" Target="fonts/Lato-italic.fntdata"/><Relationship Id="rId11" Type="http://schemas.openxmlformats.org/officeDocument/2006/relationships/slide" Target="slides/slide5.xml"/><Relationship Id="rId33" Type="http://schemas.openxmlformats.org/officeDocument/2006/relationships/font" Target="fonts/FiraMono-bold.fntdata"/><Relationship Id="rId10" Type="http://schemas.openxmlformats.org/officeDocument/2006/relationships/slide" Target="slides/slide4.xml"/><Relationship Id="rId32" Type="http://schemas.openxmlformats.org/officeDocument/2006/relationships/font" Target="fonts/FiraMono-regular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5a1e204ab8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" name="Google Shape;58;g15a1e204ab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sz="1200">
              <a:solidFill>
                <a:srgbClr val="00B050"/>
              </a:solidFill>
            </a:endParaRPr>
          </a:p>
        </p:txBody>
      </p:sp>
      <p:sp>
        <p:nvSpPr>
          <p:cNvPr id="59" name="Google Shape;59;g15a1e204ab8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bd1b958ef9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1bd1b958ef9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c28df1c44f_3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1c28df1c44f_3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bd1b958ef9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1bd1b958ef9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c28df1c44f_3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c28df1c44f_3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bd1b958ef9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1bd1b958ef9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c28df1c44f_3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1c28df1c44f_3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c28df1c44f_3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1c28df1c44f_3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bd1b958ef9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1bd1b958ef9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c28df1c44f_3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1c28df1c44f_3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1c28df1c44f_3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1c28df1c44f_3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b9be3820f9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b9be3820f9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c28df1c44f_3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c28df1c44f_3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bd1b958ef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bd1b958ef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c28df1c44f_3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c28df1c44f_3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bd1b958ef9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bd1b958ef9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c28df1c44f_3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c28df1c44f_3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bg>
      <p:bgPr>
        <a:gradFill>
          <a:gsLst>
            <a:gs pos="0">
              <a:srgbClr val="90CBF3">
                <a:alpha val="42352"/>
              </a:srgbClr>
            </a:gs>
            <a:gs pos="100000">
              <a:srgbClr val="350FF5">
                <a:alpha val="18039"/>
              </a:srgbClr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idx="1" type="body"/>
          </p:nvPr>
        </p:nvSpPr>
        <p:spPr>
          <a:xfrm>
            <a:off x="265819" y="774985"/>
            <a:ext cx="8603400" cy="38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1pPr>
            <a:lvl2pPr indent="-3619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2pPr>
            <a:lvl3pPr indent="-3429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3pPr>
            <a:lvl4pPr indent="-323850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4pPr>
            <a:lvl5pPr indent="-323850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5pPr>
            <a:lvl6pPr indent="-3175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6pPr>
            <a:lvl7pPr indent="-317500" lvl="6" marL="3200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7pPr>
            <a:lvl8pPr indent="-317500" lvl="7" marL="3657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8pPr>
            <a:lvl9pPr indent="-317500" lvl="8" marL="4114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" name="Google Shape;53;p13"/>
          <p:cNvSpPr txBox="1"/>
          <p:nvPr>
            <p:ph type="title"/>
          </p:nvPr>
        </p:nvSpPr>
        <p:spPr>
          <a:xfrm>
            <a:off x="914400" y="0"/>
            <a:ext cx="7287600" cy="65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ts val="1400"/>
              <a:buFont typeface="Raleway SemiBold"/>
              <a:buNone/>
              <a:defRPr b="0"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descr="NOAA_logo.png" id="54" name="Google Shape;54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7897" y="56862"/>
            <a:ext cx="806505" cy="780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02209" y="56868"/>
            <a:ext cx="827495" cy="804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hyperlink" Target="https://www.star.nesdis.noaa.gov/goesr/documents/ATBDs/Baseline/ATBD_GOES-R_IceThickness_2.2_Jan2019.pdf#page=33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2" name="Google Shape;62;p14"/>
          <p:cNvSpPr txBox="1"/>
          <p:nvPr>
            <p:ph type="title"/>
          </p:nvPr>
        </p:nvSpPr>
        <p:spPr>
          <a:xfrm>
            <a:off x="900750" y="1219200"/>
            <a:ext cx="7660800" cy="211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5143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ct val="111111"/>
              <a:buFont typeface="Calibri"/>
              <a:buNone/>
            </a:pPr>
            <a:r>
              <a:rPr lang="en" sz="2700"/>
              <a:t>GOES-18 ABI Ice Concentration &amp; Extent </a:t>
            </a:r>
            <a:r>
              <a:rPr lang="en" sz="2700"/>
              <a:t>(AICE) </a:t>
            </a:r>
            <a:br>
              <a:rPr lang="en" sz="2700"/>
            </a:br>
            <a:r>
              <a:rPr lang="en" sz="2700"/>
              <a:t>GOES-18 ABI Ice Thickness &amp; Age (AITA)</a:t>
            </a:r>
            <a:endParaRPr sz="27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ct val="111111"/>
              <a:buFont typeface="Calibri"/>
              <a:buNone/>
            </a:pPr>
            <a:r>
              <a:t/>
            </a:r>
            <a:endParaRPr sz="27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ct val="147541"/>
              <a:buFont typeface="Calibri"/>
              <a:buNone/>
            </a:pPr>
            <a:r>
              <a:rPr lang="en" sz="2033"/>
              <a:t>L2 </a:t>
            </a:r>
            <a:r>
              <a:rPr lang="en" sz="2033"/>
              <a:t>Provisional Validation</a:t>
            </a:r>
            <a:endParaRPr sz="2033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ct val="150000"/>
              <a:buFont typeface="Calibri"/>
              <a:buNone/>
            </a:pPr>
            <a:r>
              <a:rPr lang="en" sz="2000"/>
              <a:t>Peer/Stakeholder Product Validation Review (PS-PVR)</a:t>
            </a:r>
            <a:endParaRPr sz="20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ct val="171428"/>
              <a:buFont typeface="Calibri"/>
              <a:buNone/>
            </a:pPr>
            <a:r>
              <a:t/>
            </a:r>
            <a:endParaRPr sz="175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ct val="166666"/>
              <a:buFont typeface="Calibri"/>
              <a:buNone/>
            </a:pPr>
            <a:r>
              <a:rPr lang="en" sz="1800"/>
              <a:t>Dec. 29, 2022 </a:t>
            </a:r>
            <a:endParaRPr sz="1577">
              <a:solidFill>
                <a:srgbClr val="99999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ct val="166666"/>
              <a:buFont typeface="Calibri"/>
              <a:buNone/>
            </a:pPr>
            <a:r>
              <a:t/>
            </a:r>
            <a:endParaRPr sz="18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ct val="111111"/>
              <a:buFont typeface="Calibri"/>
              <a:buNone/>
            </a:pPr>
            <a:r>
              <a:rPr lang="en" sz="2700"/>
              <a:t> AWIPS Verification</a:t>
            </a:r>
            <a:r>
              <a:rPr lang="en" sz="2700"/>
              <a:t> / NWS Perspective</a:t>
            </a:r>
            <a:endParaRPr sz="2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ct val="171428"/>
              <a:buFont typeface="Calibri"/>
              <a:buNone/>
            </a:pPr>
            <a:r>
              <a:t/>
            </a:r>
            <a:endParaRPr sz="175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ct val="204544"/>
              <a:buFont typeface="Calibri"/>
              <a:buNone/>
            </a:pPr>
            <a:r>
              <a:rPr lang="en" sz="1466">
                <a:solidFill>
                  <a:srgbClr val="666666"/>
                </a:solidFill>
              </a:rPr>
              <a:t>John D. Evans, Derek van Pelt, and Lee Byerle</a:t>
            </a:r>
            <a:endParaRPr sz="1466">
              <a:solidFill>
                <a:srgbClr val="66666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ct val="204544"/>
              <a:buFont typeface="Calibri"/>
              <a:buNone/>
            </a:pPr>
            <a:r>
              <a:rPr lang="en" sz="1466">
                <a:solidFill>
                  <a:srgbClr val="666666"/>
                </a:solidFill>
              </a:rPr>
              <a:t>TOWR-S team, NWS Office of Observations</a:t>
            </a:r>
            <a:endParaRPr sz="2366">
              <a:solidFill>
                <a:srgbClr val="666666"/>
              </a:solidFill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3"/>
          <p:cNvSpPr txBox="1"/>
          <p:nvPr>
            <p:ph type="title"/>
          </p:nvPr>
        </p:nvSpPr>
        <p:spPr>
          <a:xfrm>
            <a:off x="914400" y="0"/>
            <a:ext cx="7287600" cy="65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GOES-18 Ice Thickness (AITA)</a:t>
            </a:r>
            <a:r>
              <a:rPr i="1" lang="en" sz="2000">
                <a:solidFill>
                  <a:srgbClr val="666666"/>
                </a:solidFill>
              </a:rPr>
              <a:t> </a:t>
            </a:r>
            <a:br>
              <a:rPr i="1" lang="en" sz="2000">
                <a:solidFill>
                  <a:srgbClr val="666666"/>
                </a:solidFill>
              </a:rPr>
            </a:br>
            <a:r>
              <a:rPr i="1" lang="en" sz="2000">
                <a:solidFill>
                  <a:srgbClr val="666666"/>
                </a:solidFill>
              </a:rPr>
              <a:t>(S.W. Alaska, 12/19 2100z)</a:t>
            </a:r>
            <a:endParaRPr sz="2400"/>
          </a:p>
        </p:txBody>
      </p:sp>
      <p:sp>
        <p:nvSpPr>
          <p:cNvPr id="150" name="Google Shape;150;p23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1" name="Google Shape;15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40" y="950976"/>
            <a:ext cx="8352477" cy="393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3"/>
          <p:cNvPicPr preferRelativeResize="0"/>
          <p:nvPr/>
        </p:nvPicPr>
        <p:blipFill rotWithShape="1">
          <a:blip r:embed="rId3">
            <a:alphaModFix/>
          </a:blip>
          <a:srcRect b="95640" l="0" r="48825" t="0"/>
          <a:stretch/>
        </p:blipFill>
        <p:spPr>
          <a:xfrm>
            <a:off x="91450" y="950981"/>
            <a:ext cx="6817782" cy="273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3"/>
          <p:cNvPicPr preferRelativeResize="0"/>
          <p:nvPr/>
        </p:nvPicPr>
        <p:blipFill rotWithShape="1">
          <a:blip r:embed="rId4">
            <a:alphaModFix/>
          </a:blip>
          <a:srcRect b="688" l="59221" r="0" t="93691"/>
          <a:stretch/>
        </p:blipFill>
        <p:spPr>
          <a:xfrm>
            <a:off x="2453950" y="4498175"/>
            <a:ext cx="5989976" cy="391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4" name="Google Shape;154;p23"/>
          <p:cNvGrpSpPr/>
          <p:nvPr/>
        </p:nvGrpSpPr>
        <p:grpSpPr>
          <a:xfrm rot="-562794">
            <a:off x="5919328" y="4602461"/>
            <a:ext cx="542774" cy="313939"/>
            <a:chOff x="4706810" y="2630995"/>
            <a:chExt cx="1484248" cy="878711"/>
          </a:xfrm>
        </p:grpSpPr>
        <p:sp>
          <p:nvSpPr>
            <p:cNvPr id="155" name="Google Shape;155;p23"/>
            <p:cNvSpPr/>
            <p:nvPr/>
          </p:nvSpPr>
          <p:spPr>
            <a:xfrm>
              <a:off x="5471819" y="2751489"/>
              <a:ext cx="718127" cy="380199"/>
            </a:xfrm>
            <a:custGeom>
              <a:rect b="b" l="l" r="r" t="t"/>
              <a:pathLst>
                <a:path extrusionOk="0" h="745489" w="1135379">
                  <a:moveTo>
                    <a:pt x="0" y="0"/>
                  </a:moveTo>
                  <a:lnTo>
                    <a:pt x="55372" y="943"/>
                  </a:lnTo>
                  <a:lnTo>
                    <a:pt x="110096" y="3747"/>
                  </a:lnTo>
                  <a:lnTo>
                    <a:pt x="164108" y="8369"/>
                  </a:lnTo>
                  <a:lnTo>
                    <a:pt x="217346" y="14768"/>
                  </a:lnTo>
                  <a:lnTo>
                    <a:pt x="269744" y="22901"/>
                  </a:lnTo>
                  <a:lnTo>
                    <a:pt x="321240" y="32727"/>
                  </a:lnTo>
                  <a:lnTo>
                    <a:pt x="371770" y="44204"/>
                  </a:lnTo>
                  <a:lnTo>
                    <a:pt x="421270" y="57290"/>
                  </a:lnTo>
                  <a:lnTo>
                    <a:pt x="469677" y="71944"/>
                  </a:lnTo>
                  <a:lnTo>
                    <a:pt x="516927" y="88124"/>
                  </a:lnTo>
                  <a:lnTo>
                    <a:pt x="562956" y="105787"/>
                  </a:lnTo>
                  <a:lnTo>
                    <a:pt x="607702" y="124892"/>
                  </a:lnTo>
                  <a:lnTo>
                    <a:pt x="651099" y="145398"/>
                  </a:lnTo>
                  <a:lnTo>
                    <a:pt x="693086" y="167262"/>
                  </a:lnTo>
                  <a:lnTo>
                    <a:pt x="733597" y="190443"/>
                  </a:lnTo>
                  <a:lnTo>
                    <a:pt x="772570" y="214898"/>
                  </a:lnTo>
                  <a:lnTo>
                    <a:pt x="809941" y="240587"/>
                  </a:lnTo>
                  <a:lnTo>
                    <a:pt x="845646" y="267467"/>
                  </a:lnTo>
                  <a:lnTo>
                    <a:pt x="879621" y="295497"/>
                  </a:lnTo>
                  <a:lnTo>
                    <a:pt x="911804" y="324634"/>
                  </a:lnTo>
                  <a:lnTo>
                    <a:pt x="942130" y="354838"/>
                  </a:lnTo>
                  <a:lnTo>
                    <a:pt x="970536" y="386065"/>
                  </a:lnTo>
                  <a:lnTo>
                    <a:pt x="996958" y="418275"/>
                  </a:lnTo>
                  <a:lnTo>
                    <a:pt x="1021333" y="451426"/>
                  </a:lnTo>
                  <a:lnTo>
                    <a:pt x="1043596" y="485475"/>
                  </a:lnTo>
                  <a:lnTo>
                    <a:pt x="1063685" y="520381"/>
                  </a:lnTo>
                  <a:lnTo>
                    <a:pt x="1081536" y="556102"/>
                  </a:lnTo>
                  <a:lnTo>
                    <a:pt x="1097086" y="592597"/>
                  </a:lnTo>
                  <a:lnTo>
                    <a:pt x="1110269" y="629824"/>
                  </a:lnTo>
                  <a:lnTo>
                    <a:pt x="1121024" y="667740"/>
                  </a:lnTo>
                  <a:lnTo>
                    <a:pt x="1129286" y="706304"/>
                  </a:lnTo>
                  <a:lnTo>
                    <a:pt x="1134992" y="745475"/>
                  </a:lnTo>
                </a:path>
              </a:pathLst>
            </a:custGeom>
            <a:noFill/>
            <a:ln cap="flat" cmpd="sng" w="28575">
              <a:solidFill>
                <a:srgbClr val="FF0000">
                  <a:alpha val="6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3"/>
            <p:cNvSpPr/>
            <p:nvPr/>
          </p:nvSpPr>
          <p:spPr>
            <a:xfrm>
              <a:off x="4706810" y="2630995"/>
              <a:ext cx="939028" cy="446589"/>
            </a:xfrm>
            <a:custGeom>
              <a:rect b="b" l="l" r="r" t="t"/>
              <a:pathLst>
                <a:path extrusionOk="0" h="875664" w="1484629">
                  <a:moveTo>
                    <a:pt x="0" y="875262"/>
                  </a:moveTo>
                  <a:lnTo>
                    <a:pt x="4740" y="805435"/>
                  </a:lnTo>
                  <a:lnTo>
                    <a:pt x="18591" y="737109"/>
                  </a:lnTo>
                  <a:lnTo>
                    <a:pt x="41199" y="670494"/>
                  </a:lnTo>
                  <a:lnTo>
                    <a:pt x="72214" y="605797"/>
                  </a:lnTo>
                  <a:lnTo>
                    <a:pt x="111283" y="543225"/>
                  </a:lnTo>
                  <a:lnTo>
                    <a:pt x="158054" y="482986"/>
                  </a:lnTo>
                  <a:lnTo>
                    <a:pt x="184217" y="453806"/>
                  </a:lnTo>
                  <a:lnTo>
                    <a:pt x="212174" y="425288"/>
                  </a:lnTo>
                  <a:lnTo>
                    <a:pt x="241881" y="397456"/>
                  </a:lnTo>
                  <a:lnTo>
                    <a:pt x="273293" y="370337"/>
                  </a:lnTo>
                  <a:lnTo>
                    <a:pt x="306367" y="343958"/>
                  </a:lnTo>
                  <a:lnTo>
                    <a:pt x="341058" y="318343"/>
                  </a:lnTo>
                  <a:lnTo>
                    <a:pt x="377323" y="293519"/>
                  </a:lnTo>
                  <a:lnTo>
                    <a:pt x="415117" y="269512"/>
                  </a:lnTo>
                  <a:lnTo>
                    <a:pt x="454396" y="246347"/>
                  </a:lnTo>
                  <a:lnTo>
                    <a:pt x="495117" y="224051"/>
                  </a:lnTo>
                  <a:lnTo>
                    <a:pt x="537236" y="202650"/>
                  </a:lnTo>
                  <a:lnTo>
                    <a:pt x="580708" y="182170"/>
                  </a:lnTo>
                  <a:lnTo>
                    <a:pt x="625489" y="162636"/>
                  </a:lnTo>
                  <a:lnTo>
                    <a:pt x="671536" y="144074"/>
                  </a:lnTo>
                  <a:lnTo>
                    <a:pt x="718805" y="126511"/>
                  </a:lnTo>
                  <a:lnTo>
                    <a:pt x="767251" y="109973"/>
                  </a:lnTo>
                  <a:lnTo>
                    <a:pt x="816830" y="94485"/>
                  </a:lnTo>
                  <a:lnTo>
                    <a:pt x="867499" y="80073"/>
                  </a:lnTo>
                  <a:lnTo>
                    <a:pt x="919213" y="66763"/>
                  </a:lnTo>
                  <a:lnTo>
                    <a:pt x="971929" y="54581"/>
                  </a:lnTo>
                  <a:lnTo>
                    <a:pt x="1025602" y="43554"/>
                  </a:lnTo>
                  <a:lnTo>
                    <a:pt x="1080189" y="33707"/>
                  </a:lnTo>
                  <a:lnTo>
                    <a:pt x="1135645" y="25066"/>
                  </a:lnTo>
                  <a:lnTo>
                    <a:pt x="1191927" y="17657"/>
                  </a:lnTo>
                  <a:lnTo>
                    <a:pt x="1248990" y="11505"/>
                  </a:lnTo>
                  <a:lnTo>
                    <a:pt x="1306790" y="6638"/>
                  </a:lnTo>
                  <a:lnTo>
                    <a:pt x="1365284" y="3081"/>
                  </a:lnTo>
                  <a:lnTo>
                    <a:pt x="1424428" y="859"/>
                  </a:lnTo>
                  <a:lnTo>
                    <a:pt x="1484176" y="0"/>
                  </a:lnTo>
                </a:path>
              </a:pathLst>
            </a:custGeom>
            <a:noFill/>
            <a:ln cap="flat" cmpd="sng" w="28575">
              <a:solidFill>
                <a:srgbClr val="FF0000">
                  <a:alpha val="6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3"/>
            <p:cNvSpPr/>
            <p:nvPr/>
          </p:nvSpPr>
          <p:spPr>
            <a:xfrm>
              <a:off x="4706843" y="3075423"/>
              <a:ext cx="712907" cy="434283"/>
            </a:xfrm>
            <a:custGeom>
              <a:rect b="b" l="l" r="r" t="t"/>
              <a:pathLst>
                <a:path extrusionOk="0" h="851535" w="1127125">
                  <a:moveTo>
                    <a:pt x="1126667" y="850959"/>
                  </a:moveTo>
                  <a:lnTo>
                    <a:pt x="1071923" y="848441"/>
                  </a:lnTo>
                  <a:lnTo>
                    <a:pt x="1017904" y="844116"/>
                  </a:lnTo>
                  <a:lnTo>
                    <a:pt x="964664" y="838026"/>
                  </a:lnTo>
                  <a:lnTo>
                    <a:pt x="912257" y="830213"/>
                  </a:lnTo>
                  <a:lnTo>
                    <a:pt x="860740" y="820718"/>
                  </a:lnTo>
                  <a:lnTo>
                    <a:pt x="810166" y="809582"/>
                  </a:lnTo>
                  <a:lnTo>
                    <a:pt x="760591" y="796848"/>
                  </a:lnTo>
                  <a:lnTo>
                    <a:pt x="712069" y="782555"/>
                  </a:lnTo>
                  <a:lnTo>
                    <a:pt x="664655" y="766746"/>
                  </a:lnTo>
                  <a:lnTo>
                    <a:pt x="618405" y="749463"/>
                  </a:lnTo>
                  <a:lnTo>
                    <a:pt x="573373" y="730746"/>
                  </a:lnTo>
                  <a:lnTo>
                    <a:pt x="529613" y="710638"/>
                  </a:lnTo>
                  <a:lnTo>
                    <a:pt x="487182" y="689179"/>
                  </a:lnTo>
                  <a:lnTo>
                    <a:pt x="446132" y="666411"/>
                  </a:lnTo>
                  <a:lnTo>
                    <a:pt x="406521" y="642375"/>
                  </a:lnTo>
                  <a:lnTo>
                    <a:pt x="368402" y="617114"/>
                  </a:lnTo>
                  <a:lnTo>
                    <a:pt x="331830" y="590667"/>
                  </a:lnTo>
                  <a:lnTo>
                    <a:pt x="296860" y="563078"/>
                  </a:lnTo>
                  <a:lnTo>
                    <a:pt x="263547" y="534387"/>
                  </a:lnTo>
                  <a:lnTo>
                    <a:pt x="231946" y="504636"/>
                  </a:lnTo>
                  <a:lnTo>
                    <a:pt x="202111" y="473865"/>
                  </a:lnTo>
                  <a:lnTo>
                    <a:pt x="174099" y="442118"/>
                  </a:lnTo>
                  <a:lnTo>
                    <a:pt x="147962" y="409434"/>
                  </a:lnTo>
                  <a:lnTo>
                    <a:pt x="123757" y="375856"/>
                  </a:lnTo>
                  <a:lnTo>
                    <a:pt x="101538" y="341425"/>
                  </a:lnTo>
                  <a:lnTo>
                    <a:pt x="81360" y="306183"/>
                  </a:lnTo>
                  <a:lnTo>
                    <a:pt x="63278" y="270170"/>
                  </a:lnTo>
                  <a:lnTo>
                    <a:pt x="47347" y="233429"/>
                  </a:lnTo>
                  <a:lnTo>
                    <a:pt x="33622" y="196000"/>
                  </a:lnTo>
                  <a:lnTo>
                    <a:pt x="22157" y="157926"/>
                  </a:lnTo>
                  <a:lnTo>
                    <a:pt x="13007" y="119247"/>
                  </a:lnTo>
                  <a:lnTo>
                    <a:pt x="6228" y="80006"/>
                  </a:lnTo>
                  <a:lnTo>
                    <a:pt x="1874" y="40242"/>
                  </a:lnTo>
                  <a:lnTo>
                    <a:pt x="0" y="0"/>
                  </a:lnTo>
                </a:path>
              </a:pathLst>
            </a:custGeom>
            <a:noFill/>
            <a:ln cap="flat" cmpd="sng" w="28575">
              <a:solidFill>
                <a:srgbClr val="FF0000">
                  <a:alpha val="6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3"/>
            <p:cNvSpPr/>
            <p:nvPr/>
          </p:nvSpPr>
          <p:spPr>
            <a:xfrm>
              <a:off x="5418562" y="3127532"/>
              <a:ext cx="772496" cy="379358"/>
            </a:xfrm>
            <a:custGeom>
              <a:rect b="b" l="l" r="r" t="t"/>
              <a:pathLst>
                <a:path extrusionOk="0" h="751204" w="1226184">
                  <a:moveTo>
                    <a:pt x="1225895" y="0"/>
                  </a:moveTo>
                  <a:lnTo>
                    <a:pt x="1220392" y="69994"/>
                  </a:lnTo>
                  <a:lnTo>
                    <a:pt x="1204200" y="138203"/>
                  </a:lnTo>
                  <a:lnTo>
                    <a:pt x="1177791" y="204338"/>
                  </a:lnTo>
                  <a:lnTo>
                    <a:pt x="1141637" y="268112"/>
                  </a:lnTo>
                  <a:lnTo>
                    <a:pt x="1096212" y="329235"/>
                  </a:lnTo>
                  <a:lnTo>
                    <a:pt x="1070170" y="358713"/>
                  </a:lnTo>
                  <a:lnTo>
                    <a:pt x="1041988" y="387421"/>
                  </a:lnTo>
                  <a:lnTo>
                    <a:pt x="1011724" y="415322"/>
                  </a:lnTo>
                  <a:lnTo>
                    <a:pt x="979438" y="442380"/>
                  </a:lnTo>
                  <a:lnTo>
                    <a:pt x="945188" y="468560"/>
                  </a:lnTo>
                  <a:lnTo>
                    <a:pt x="909034" y="493825"/>
                  </a:lnTo>
                  <a:lnTo>
                    <a:pt x="871035" y="518140"/>
                  </a:lnTo>
                  <a:lnTo>
                    <a:pt x="831250" y="541469"/>
                  </a:lnTo>
                  <a:lnTo>
                    <a:pt x="789738" y="563774"/>
                  </a:lnTo>
                  <a:lnTo>
                    <a:pt x="746558" y="585021"/>
                  </a:lnTo>
                  <a:lnTo>
                    <a:pt x="701769" y="605174"/>
                  </a:lnTo>
                  <a:lnTo>
                    <a:pt x="655430" y="624196"/>
                  </a:lnTo>
                  <a:lnTo>
                    <a:pt x="607601" y="642051"/>
                  </a:lnTo>
                  <a:lnTo>
                    <a:pt x="558340" y="658704"/>
                  </a:lnTo>
                  <a:lnTo>
                    <a:pt x="507707" y="674117"/>
                  </a:lnTo>
                  <a:lnTo>
                    <a:pt x="455761" y="688257"/>
                  </a:lnTo>
                  <a:lnTo>
                    <a:pt x="402560" y="701085"/>
                  </a:lnTo>
                  <a:lnTo>
                    <a:pt x="348164" y="712567"/>
                  </a:lnTo>
                  <a:lnTo>
                    <a:pt x="292632" y="722667"/>
                  </a:lnTo>
                  <a:lnTo>
                    <a:pt x="236023" y="731347"/>
                  </a:lnTo>
                  <a:lnTo>
                    <a:pt x="178396" y="738573"/>
                  </a:lnTo>
                  <a:lnTo>
                    <a:pt x="119811" y="744309"/>
                  </a:lnTo>
                  <a:lnTo>
                    <a:pt x="60325" y="748517"/>
                  </a:lnTo>
                  <a:lnTo>
                    <a:pt x="0" y="751163"/>
                  </a:lnTo>
                </a:path>
              </a:pathLst>
            </a:custGeom>
            <a:noFill/>
            <a:ln cap="flat" cmpd="sng" w="28575">
              <a:solidFill>
                <a:srgbClr val="FF0000">
                  <a:alpha val="6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4"/>
          <p:cNvSpPr txBox="1"/>
          <p:nvPr>
            <p:ph type="title"/>
          </p:nvPr>
        </p:nvSpPr>
        <p:spPr>
          <a:xfrm>
            <a:off x="914400" y="0"/>
            <a:ext cx="7287600" cy="65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GOES-18 Ice Age: 3 categories (AITA)</a:t>
            </a:r>
            <a:r>
              <a:rPr i="1" lang="en" sz="2000">
                <a:solidFill>
                  <a:srgbClr val="666666"/>
                </a:solidFill>
              </a:rPr>
              <a:t> </a:t>
            </a:r>
            <a:endParaRPr i="1" sz="2000">
              <a:solidFill>
                <a:srgbClr val="66666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000">
                <a:solidFill>
                  <a:srgbClr val="666666"/>
                </a:solidFill>
              </a:rPr>
              <a:t>(12/12 0600z  -  12/15 0300z)</a:t>
            </a:r>
            <a:endParaRPr/>
          </a:p>
        </p:txBody>
      </p:sp>
      <p:grpSp>
        <p:nvGrpSpPr>
          <p:cNvPr id="164" name="Google Shape;164;p24"/>
          <p:cNvGrpSpPr/>
          <p:nvPr/>
        </p:nvGrpSpPr>
        <p:grpSpPr>
          <a:xfrm>
            <a:off x="1828800" y="822960"/>
            <a:ext cx="6110612" cy="4114803"/>
            <a:chOff x="1069848" y="1069848"/>
            <a:chExt cx="5434554" cy="3657603"/>
          </a:xfrm>
        </p:grpSpPr>
        <p:pic>
          <p:nvPicPr>
            <p:cNvPr id="165" name="Google Shape;165;p2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069848" y="1069848"/>
              <a:ext cx="5434545" cy="3657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24"/>
            <p:cNvPicPr preferRelativeResize="0"/>
            <p:nvPr/>
          </p:nvPicPr>
          <p:blipFill rotWithShape="1">
            <a:blip r:embed="rId3">
              <a:alphaModFix/>
            </a:blip>
            <a:srcRect b="98317" l="0" r="50159" t="0"/>
            <a:stretch/>
          </p:blipFill>
          <p:spPr>
            <a:xfrm>
              <a:off x="1069850" y="1069850"/>
              <a:ext cx="5434552" cy="123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24"/>
            <p:cNvPicPr preferRelativeResize="0"/>
            <p:nvPr/>
          </p:nvPicPr>
          <p:blipFill rotWithShape="1">
            <a:blip r:embed="rId3">
              <a:alphaModFix/>
            </a:blip>
            <a:srcRect b="0" l="69042" r="0" t="92408"/>
            <a:stretch/>
          </p:blipFill>
          <p:spPr>
            <a:xfrm>
              <a:off x="4058926" y="4323875"/>
              <a:ext cx="2445476" cy="4035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8" name="Google Shape;168;p24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5"/>
          <p:cNvSpPr txBox="1"/>
          <p:nvPr>
            <p:ph type="title"/>
          </p:nvPr>
        </p:nvSpPr>
        <p:spPr>
          <a:xfrm>
            <a:off x="914400" y="0"/>
            <a:ext cx="7287600" cy="65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GOES-18 Ice Age: 3 categories (AITA)</a:t>
            </a:r>
            <a:r>
              <a:rPr i="1" lang="en" sz="2000">
                <a:solidFill>
                  <a:srgbClr val="666666"/>
                </a:solidFill>
              </a:rPr>
              <a:t> </a:t>
            </a:r>
            <a:br>
              <a:rPr i="1" lang="en" sz="2000">
                <a:solidFill>
                  <a:srgbClr val="666666"/>
                </a:solidFill>
              </a:rPr>
            </a:br>
            <a:r>
              <a:rPr i="1" lang="en" sz="2000">
                <a:solidFill>
                  <a:srgbClr val="666666"/>
                </a:solidFill>
              </a:rPr>
              <a:t>(S.W. Alaska, 12/19 2100z)</a:t>
            </a:r>
            <a:endParaRPr sz="2400"/>
          </a:p>
        </p:txBody>
      </p:sp>
      <p:sp>
        <p:nvSpPr>
          <p:cNvPr id="174" name="Google Shape;174;p25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75" name="Google Shape;175;p25"/>
          <p:cNvGrpSpPr/>
          <p:nvPr/>
        </p:nvGrpSpPr>
        <p:grpSpPr>
          <a:xfrm>
            <a:off x="91440" y="950976"/>
            <a:ext cx="8839206" cy="3710861"/>
            <a:chOff x="152400" y="808200"/>
            <a:chExt cx="8839206" cy="3710861"/>
          </a:xfrm>
        </p:grpSpPr>
        <p:pic>
          <p:nvPicPr>
            <p:cNvPr id="176" name="Google Shape;176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52400" y="808200"/>
              <a:ext cx="8839197" cy="37108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25"/>
            <p:cNvPicPr preferRelativeResize="0"/>
            <p:nvPr/>
          </p:nvPicPr>
          <p:blipFill rotWithShape="1">
            <a:blip r:embed="rId3">
              <a:alphaModFix/>
            </a:blip>
            <a:srcRect b="95816" l="0" r="50000" t="0"/>
            <a:stretch/>
          </p:blipFill>
          <p:spPr>
            <a:xfrm>
              <a:off x="152400" y="808200"/>
              <a:ext cx="7798672" cy="2739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25"/>
            <p:cNvPicPr preferRelativeResize="0"/>
            <p:nvPr/>
          </p:nvPicPr>
          <p:blipFill rotWithShape="1">
            <a:blip r:embed="rId3">
              <a:alphaModFix/>
            </a:blip>
            <a:srcRect b="0" l="65753" r="0" t="95892"/>
            <a:stretch/>
          </p:blipFill>
          <p:spPr>
            <a:xfrm>
              <a:off x="2431829" y="4188799"/>
              <a:ext cx="6559777" cy="33025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6"/>
          <p:cNvSpPr txBox="1"/>
          <p:nvPr>
            <p:ph type="title"/>
          </p:nvPr>
        </p:nvSpPr>
        <p:spPr>
          <a:xfrm>
            <a:off x="914400" y="0"/>
            <a:ext cx="7287600" cy="65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GOES-18 Ice Age: 8 categories (AITA)</a:t>
            </a:r>
            <a:br>
              <a:rPr i="1" lang="en" sz="2000">
                <a:solidFill>
                  <a:srgbClr val="666666"/>
                </a:solidFill>
              </a:rPr>
            </a:br>
            <a:r>
              <a:rPr i="1" lang="en" sz="2000">
                <a:solidFill>
                  <a:srgbClr val="666666"/>
                </a:solidFill>
              </a:rPr>
              <a:t>(12/12 0600z  -  12/15 0300z)</a:t>
            </a:r>
            <a:endParaRPr/>
          </a:p>
        </p:txBody>
      </p:sp>
      <p:grpSp>
        <p:nvGrpSpPr>
          <p:cNvPr id="184" name="Google Shape;184;p26"/>
          <p:cNvGrpSpPr/>
          <p:nvPr/>
        </p:nvGrpSpPr>
        <p:grpSpPr>
          <a:xfrm>
            <a:off x="1828800" y="822960"/>
            <a:ext cx="6110609" cy="4114801"/>
            <a:chOff x="1069848" y="1069848"/>
            <a:chExt cx="5434551" cy="3657601"/>
          </a:xfrm>
        </p:grpSpPr>
        <p:pic>
          <p:nvPicPr>
            <p:cNvPr id="185" name="Google Shape;185;p2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069848" y="1069848"/>
              <a:ext cx="5434545" cy="3657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6" name="Google Shape;186;p26"/>
            <p:cNvPicPr preferRelativeResize="0"/>
            <p:nvPr/>
          </p:nvPicPr>
          <p:blipFill rotWithShape="1">
            <a:blip r:embed="rId3">
              <a:alphaModFix/>
            </a:blip>
            <a:srcRect b="98317" l="0" r="50084" t="0"/>
            <a:stretch/>
          </p:blipFill>
          <p:spPr>
            <a:xfrm>
              <a:off x="1069850" y="1069850"/>
              <a:ext cx="5374151" cy="1219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7" name="Google Shape;187;p26"/>
            <p:cNvPicPr preferRelativeResize="0"/>
            <p:nvPr/>
          </p:nvPicPr>
          <p:blipFill rotWithShape="1">
            <a:blip r:embed="rId3">
              <a:alphaModFix/>
            </a:blip>
            <a:srcRect b="0" l="68811" r="0" t="92294"/>
            <a:stretch/>
          </p:blipFill>
          <p:spPr>
            <a:xfrm>
              <a:off x="4026975" y="4315525"/>
              <a:ext cx="2477424" cy="4119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8" name="Google Shape;188;p26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7"/>
          <p:cNvSpPr txBox="1"/>
          <p:nvPr>
            <p:ph type="title"/>
          </p:nvPr>
        </p:nvSpPr>
        <p:spPr>
          <a:xfrm>
            <a:off x="914400" y="0"/>
            <a:ext cx="7287600" cy="65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GOES-18 Ice Age: 8 categories (AITA)</a:t>
            </a:r>
            <a:r>
              <a:rPr i="1" lang="en" sz="2000">
                <a:solidFill>
                  <a:srgbClr val="666666"/>
                </a:solidFill>
              </a:rPr>
              <a:t> </a:t>
            </a:r>
            <a:br>
              <a:rPr i="1" lang="en" sz="2000">
                <a:solidFill>
                  <a:srgbClr val="666666"/>
                </a:solidFill>
              </a:rPr>
            </a:br>
            <a:r>
              <a:rPr i="1" lang="en" sz="2000">
                <a:solidFill>
                  <a:srgbClr val="666666"/>
                </a:solidFill>
              </a:rPr>
              <a:t>(S.W. Alaska, 12/19 2100z)</a:t>
            </a:r>
            <a:endParaRPr sz="2400"/>
          </a:p>
        </p:txBody>
      </p:sp>
      <p:sp>
        <p:nvSpPr>
          <p:cNvPr id="194" name="Google Shape;194;p27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95" name="Google Shape;195;p27"/>
          <p:cNvGrpSpPr/>
          <p:nvPr/>
        </p:nvGrpSpPr>
        <p:grpSpPr>
          <a:xfrm>
            <a:off x="91440" y="950976"/>
            <a:ext cx="8839200" cy="3700678"/>
            <a:chOff x="152400" y="808200"/>
            <a:chExt cx="8839200" cy="3700678"/>
          </a:xfrm>
        </p:grpSpPr>
        <p:pic>
          <p:nvPicPr>
            <p:cNvPr id="196" name="Google Shape;196;p2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52400" y="808200"/>
              <a:ext cx="8839200" cy="37006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7" name="Google Shape;197;p27"/>
            <p:cNvSpPr txBox="1"/>
            <p:nvPr/>
          </p:nvSpPr>
          <p:spPr>
            <a:xfrm>
              <a:off x="6496950" y="2919525"/>
              <a:ext cx="2455800" cy="8619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FFFF00"/>
                  </a:solidFill>
                </a:rPr>
                <a:t>(above). Example of cursor readout for 8-Cat, 3-Cat, Ice Thickness, Ice Mask, Ice Temp, Ice Conc, respectively.</a:t>
              </a:r>
              <a:endParaRPr sz="1100">
                <a:solidFill>
                  <a:srgbClr val="FFFF00"/>
                </a:solidFill>
              </a:endParaRPr>
            </a:p>
          </p:txBody>
        </p:sp>
        <p:pic>
          <p:nvPicPr>
            <p:cNvPr id="198" name="Google Shape;198;p27"/>
            <p:cNvPicPr preferRelativeResize="0"/>
            <p:nvPr/>
          </p:nvPicPr>
          <p:blipFill rotWithShape="1">
            <a:blip r:embed="rId3">
              <a:alphaModFix/>
            </a:blip>
            <a:srcRect b="96957" l="0" r="49839" t="0"/>
            <a:stretch/>
          </p:blipFill>
          <p:spPr>
            <a:xfrm>
              <a:off x="152400" y="808200"/>
              <a:ext cx="8197327" cy="208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p27"/>
            <p:cNvPicPr preferRelativeResize="0"/>
            <p:nvPr/>
          </p:nvPicPr>
          <p:blipFill rotWithShape="1">
            <a:blip r:embed="rId3">
              <a:alphaModFix/>
            </a:blip>
            <a:srcRect b="0" l="65914" r="0" t="97379"/>
            <a:stretch/>
          </p:blipFill>
          <p:spPr>
            <a:xfrm>
              <a:off x="2523000" y="4300700"/>
              <a:ext cx="6468600" cy="208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0" name="Google Shape;200;p27"/>
            <p:cNvPicPr preferRelativeResize="0"/>
            <p:nvPr/>
          </p:nvPicPr>
          <p:blipFill rotWithShape="1">
            <a:blip r:embed="rId4">
              <a:alphaModFix/>
            </a:blip>
            <a:srcRect b="34163" l="52526" r="37095" t="51641"/>
            <a:stretch/>
          </p:blipFill>
          <p:spPr>
            <a:xfrm>
              <a:off x="6404025" y="1290475"/>
              <a:ext cx="2243798" cy="1550562"/>
            </a:xfrm>
            <a:prstGeom prst="rect">
              <a:avLst/>
            </a:prstGeom>
            <a:noFill/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oogle Shape;205;p28"/>
          <p:cNvGrpSpPr/>
          <p:nvPr/>
        </p:nvGrpSpPr>
        <p:grpSpPr>
          <a:xfrm>
            <a:off x="4441825" y="702725"/>
            <a:ext cx="4625875" cy="3652125"/>
            <a:chOff x="4441825" y="1388525"/>
            <a:chExt cx="4625875" cy="3652125"/>
          </a:xfrm>
        </p:grpSpPr>
        <p:pic>
          <p:nvPicPr>
            <p:cNvPr id="206" name="Google Shape;206;p28"/>
            <p:cNvPicPr preferRelativeResize="0"/>
            <p:nvPr/>
          </p:nvPicPr>
          <p:blipFill rotWithShape="1">
            <a:blip r:embed="rId3">
              <a:alphaModFix/>
            </a:blip>
            <a:srcRect b="25567" l="17568" r="11959" t="0"/>
            <a:stretch/>
          </p:blipFill>
          <p:spPr>
            <a:xfrm>
              <a:off x="4441825" y="1388525"/>
              <a:ext cx="4484601" cy="3221025"/>
            </a:xfrm>
            <a:prstGeom prst="rect">
              <a:avLst/>
            </a:prstGeom>
            <a:noFill/>
            <a:ln cap="flat" cmpd="sng" w="9525">
              <a:solidFill>
                <a:srgbClr val="CCCCCC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207" name="Google Shape;207;p2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028688" y="1668875"/>
              <a:ext cx="619125" cy="990600"/>
            </a:xfrm>
            <a:prstGeom prst="rect">
              <a:avLst/>
            </a:prstGeom>
            <a:noFill/>
            <a:ln cap="flat" cmpd="sng" w="9525">
              <a:solidFill>
                <a:srgbClr val="CCCCCC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14300" rotWithShape="0" algn="bl" dir="5400000" dist="47625">
                <a:srgbClr val="000000">
                  <a:alpha val="50000"/>
                </a:srgbClr>
              </a:outerShdw>
            </a:effectLst>
          </p:spPr>
        </p:pic>
        <p:sp>
          <p:nvSpPr>
            <p:cNvPr id="208" name="Google Shape;208;p28"/>
            <p:cNvSpPr txBox="1"/>
            <p:nvPr/>
          </p:nvSpPr>
          <p:spPr>
            <a:xfrm>
              <a:off x="4683800" y="4609550"/>
              <a:ext cx="43839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Lato"/>
                  <a:ea typeface="Lato"/>
                  <a:cs typeface="Lato"/>
                  <a:sym typeface="Lato"/>
                </a:rPr>
                <a:t>From GOES-18, Dec. 12, 2022 (1200z - 1210z)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latin typeface="Lato"/>
                  <a:ea typeface="Lato"/>
                  <a:cs typeface="Lato"/>
                  <a:sym typeface="Lato"/>
                </a:rPr>
                <a:t>(OR_ABI-L2-AITAF-M6_G18_s20223461200212_e20223461209520_c20223461211348.nc</a:t>
              </a:r>
              <a:r>
                <a:rPr lang="en" sz="800">
                  <a:latin typeface="Lato"/>
                  <a:ea typeface="Lato"/>
                  <a:cs typeface="Lato"/>
                  <a:sym typeface="Lato"/>
                </a:rPr>
                <a:t>)</a:t>
              </a:r>
              <a:endParaRPr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209" name="Google Shape;209;p28"/>
          <p:cNvSpPr txBox="1"/>
          <p:nvPr>
            <p:ph type="title"/>
          </p:nvPr>
        </p:nvSpPr>
        <p:spPr>
          <a:xfrm>
            <a:off x="914400" y="0"/>
            <a:ext cx="7287600" cy="65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AITA: Data Quality Flags (DQFs)</a:t>
            </a:r>
            <a:endParaRPr/>
          </a:p>
        </p:txBody>
      </p:sp>
      <p:sp>
        <p:nvSpPr>
          <p:cNvPr id="210" name="Google Shape;210;p28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1" name="Google Shape;211;p28"/>
          <p:cNvSpPr txBox="1"/>
          <p:nvPr>
            <p:ph idx="1" type="body"/>
          </p:nvPr>
        </p:nvSpPr>
        <p:spPr>
          <a:xfrm>
            <a:off x="265825" y="774975"/>
            <a:ext cx="4176000" cy="43113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 lnSpcReduction="10000"/>
          </a:bodyPr>
          <a:lstStyle/>
          <a:p>
            <a:pPr indent="-247650" lvl="0" marL="3429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00"/>
              <a:buChar char="•"/>
            </a:pPr>
            <a:r>
              <a:rPr lang="en" sz="1500"/>
              <a:t>Both AICE and AITA</a:t>
            </a:r>
            <a:r>
              <a:rPr lang="en" sz="1500"/>
              <a:t> NetCDF files list the following DQF values and meanings:</a:t>
            </a:r>
            <a:endParaRPr sz="1500"/>
          </a:p>
          <a:p>
            <a:pPr indent="0" lvl="0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-247650" lvl="0" marL="3429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00"/>
              <a:buChar char="•"/>
            </a:pPr>
            <a:r>
              <a:rPr lang="en" sz="1500"/>
              <a:t>This is different from </a:t>
            </a:r>
            <a:r>
              <a:rPr lang="en" sz="1500" u="sng">
                <a:solidFill>
                  <a:schemeClr val="hlink"/>
                </a:solidFill>
                <a:hlinkClick r:id="rId5"/>
              </a:rPr>
              <a:t>Table 4 in the ATBD</a:t>
            </a:r>
            <a:endParaRPr sz="1500"/>
          </a:p>
          <a:p>
            <a:pPr indent="-24765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 sz="1500"/>
              <a:t>These describe AICE DQFs; but AITA DQFs are </a:t>
            </a:r>
            <a:r>
              <a:rPr b="1" lang="en" sz="1500">
                <a:solidFill>
                  <a:srgbClr val="1C4587"/>
                </a:solidFill>
                <a:latin typeface="Fira Mono"/>
                <a:ea typeface="Fira Mono"/>
                <a:cs typeface="Fira Mono"/>
                <a:sym typeface="Fira Mono"/>
              </a:rPr>
              <a:t>260</a:t>
            </a:r>
            <a:r>
              <a:rPr b="1" lang="en" sz="1500">
                <a:solidFill>
                  <a:srgbClr val="1C4587"/>
                </a:solidFill>
              </a:rPr>
              <a:t>, </a:t>
            </a:r>
            <a:r>
              <a:rPr b="1" lang="en" sz="1500">
                <a:solidFill>
                  <a:srgbClr val="1C4587"/>
                </a:solidFill>
                <a:latin typeface="Fira Mono"/>
                <a:ea typeface="Fira Mono"/>
                <a:cs typeface="Fira Mono"/>
                <a:sym typeface="Fira Mono"/>
              </a:rPr>
              <a:t>261</a:t>
            </a:r>
            <a:r>
              <a:rPr b="1" lang="en" sz="1500">
                <a:solidFill>
                  <a:srgbClr val="1C4587"/>
                </a:solidFill>
              </a:rPr>
              <a:t>, </a:t>
            </a:r>
            <a:r>
              <a:rPr b="1" lang="en" sz="1500">
                <a:solidFill>
                  <a:srgbClr val="1C4587"/>
                </a:solidFill>
                <a:latin typeface="Fira Mono"/>
                <a:ea typeface="Fira Mono"/>
                <a:cs typeface="Fira Mono"/>
                <a:sym typeface="Fira Mono"/>
              </a:rPr>
              <a:t>262</a:t>
            </a:r>
            <a:r>
              <a:rPr b="1" lang="en" sz="1500">
                <a:solidFill>
                  <a:srgbClr val="1C4587"/>
                </a:solidFill>
              </a:rPr>
              <a:t>, </a:t>
            </a:r>
            <a:r>
              <a:rPr b="1" lang="en" sz="1500">
                <a:solidFill>
                  <a:srgbClr val="1C4587"/>
                </a:solidFill>
                <a:latin typeface="Fira Mono"/>
                <a:ea typeface="Fira Mono"/>
                <a:cs typeface="Fira Mono"/>
                <a:sym typeface="Fira Mono"/>
              </a:rPr>
              <a:t>263</a:t>
            </a:r>
            <a:endParaRPr b="1" sz="1500">
              <a:latin typeface="Fira Mono"/>
              <a:ea typeface="Fira Mono"/>
              <a:cs typeface="Fira Mono"/>
              <a:sym typeface="Fira Mono"/>
            </a:endParaRPr>
          </a:p>
          <a:p>
            <a:pPr indent="-266700" lvl="0" marL="342900" marR="50099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 sz="1500"/>
              <a:t>Bitwise “and” of the AITA DQF values with </a:t>
            </a:r>
            <a:r>
              <a:rPr b="1" lang="en" sz="1500">
                <a:solidFill>
                  <a:srgbClr val="1C4587"/>
                </a:solidFill>
                <a:latin typeface="Fira Mono"/>
                <a:ea typeface="Fira Mono"/>
                <a:cs typeface="Fira Mono"/>
                <a:sym typeface="Fira Mono"/>
              </a:rPr>
              <a:t>flag_mask</a:t>
            </a:r>
            <a:r>
              <a:rPr lang="en" sz="1500"/>
              <a:t>=</a:t>
            </a:r>
            <a:r>
              <a:rPr b="1" lang="en" sz="1500">
                <a:solidFill>
                  <a:srgbClr val="1C4587"/>
                </a:solidFill>
                <a:latin typeface="Fira Mono"/>
                <a:ea typeface="Fira Mono"/>
                <a:cs typeface="Fira Mono"/>
                <a:sym typeface="Fira Mono"/>
              </a:rPr>
              <a:t>3</a:t>
            </a:r>
            <a:r>
              <a:rPr lang="en" sz="1500"/>
              <a:t> </a:t>
            </a:r>
            <a:r>
              <a:rPr i="1" lang="en" sz="1500"/>
              <a:t>(i.e., pick only the lowest 2 bits)</a:t>
            </a:r>
            <a:r>
              <a:rPr lang="en" sz="1500"/>
              <a:t> produces correct values but surprising semantics:</a:t>
            </a:r>
            <a:endParaRPr sz="1500"/>
          </a:p>
          <a:p>
            <a:pPr indent="0" lvl="0" marL="162877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500">
                <a:latin typeface="Fira Mono"/>
                <a:ea typeface="Fira Mono"/>
                <a:cs typeface="Fira Mono"/>
                <a:sym typeface="Fira Mono"/>
              </a:rPr>
              <a:t>260</a:t>
            </a:r>
            <a:r>
              <a:rPr lang="en" sz="1500"/>
              <a:t> -&gt; </a:t>
            </a:r>
            <a:r>
              <a:rPr lang="en" sz="1500">
                <a:latin typeface="Fira Mono"/>
                <a:ea typeface="Fira Mono"/>
                <a:cs typeface="Fira Mono"/>
                <a:sym typeface="Fira Mono"/>
              </a:rPr>
              <a:t>0</a:t>
            </a:r>
            <a:r>
              <a:rPr lang="en" sz="1500"/>
              <a:t> = </a:t>
            </a:r>
            <a:r>
              <a:rPr lang="en" sz="1500">
                <a:solidFill>
                  <a:srgbClr val="39CEFF"/>
                </a:solidFill>
              </a:rPr>
              <a:t>normal</a:t>
            </a:r>
            <a:br>
              <a:rPr lang="en" sz="1500"/>
            </a:br>
            <a:r>
              <a:rPr lang="en" sz="1500">
                <a:latin typeface="Fira Mono"/>
                <a:ea typeface="Fira Mono"/>
                <a:cs typeface="Fira Mono"/>
                <a:sym typeface="Fira Mono"/>
              </a:rPr>
              <a:t>261</a:t>
            </a:r>
            <a:r>
              <a:rPr lang="en" sz="1500"/>
              <a:t> -&gt; </a:t>
            </a:r>
            <a:r>
              <a:rPr lang="en" sz="1500">
                <a:latin typeface="Fira Mono"/>
                <a:ea typeface="Fira Mono"/>
                <a:cs typeface="Fira Mono"/>
                <a:sym typeface="Fira Mono"/>
              </a:rPr>
              <a:t>1</a:t>
            </a:r>
            <a:r>
              <a:rPr lang="en" sz="1500"/>
              <a:t> = </a:t>
            </a:r>
            <a:r>
              <a:rPr lang="en" sz="1500">
                <a:solidFill>
                  <a:srgbClr val="999999"/>
                </a:solidFill>
              </a:rPr>
              <a:t>uncertain</a:t>
            </a:r>
            <a:br>
              <a:rPr lang="en" sz="1500"/>
            </a:br>
            <a:r>
              <a:rPr lang="en" sz="1500">
                <a:latin typeface="Fira Mono"/>
                <a:ea typeface="Fira Mono"/>
                <a:cs typeface="Fira Mono"/>
                <a:sym typeface="Fira Mono"/>
              </a:rPr>
              <a:t>262</a:t>
            </a:r>
            <a:r>
              <a:rPr lang="en" sz="1500"/>
              <a:t> -&gt; </a:t>
            </a:r>
            <a:r>
              <a:rPr lang="en" sz="1500">
                <a:latin typeface="Fira Mono"/>
                <a:ea typeface="Fira Mono"/>
                <a:cs typeface="Fira Mono"/>
                <a:sym typeface="Fira Mono"/>
              </a:rPr>
              <a:t>2</a:t>
            </a:r>
            <a:r>
              <a:rPr lang="en" sz="1500"/>
              <a:t> = </a:t>
            </a:r>
            <a:r>
              <a:rPr lang="en" sz="1500">
                <a:solidFill>
                  <a:srgbClr val="CC0000"/>
                </a:solidFill>
              </a:rPr>
              <a:t>nonretrievable</a:t>
            </a:r>
            <a:br>
              <a:rPr lang="en" sz="1500"/>
            </a:br>
            <a:r>
              <a:rPr lang="en" sz="1500">
                <a:latin typeface="Fira Mono"/>
                <a:ea typeface="Fira Mono"/>
                <a:cs typeface="Fira Mono"/>
                <a:sym typeface="Fira Mono"/>
              </a:rPr>
              <a:t>263</a:t>
            </a:r>
            <a:r>
              <a:rPr lang="en" sz="1500"/>
              <a:t> -&gt; </a:t>
            </a:r>
            <a:r>
              <a:rPr lang="en" sz="1500">
                <a:latin typeface="Fira Mono"/>
                <a:ea typeface="Fira Mono"/>
                <a:cs typeface="Fira Mono"/>
                <a:sym typeface="Fira Mono"/>
              </a:rPr>
              <a:t>3</a:t>
            </a:r>
            <a:r>
              <a:rPr lang="en" sz="1500"/>
              <a:t> = </a:t>
            </a:r>
            <a:r>
              <a:rPr lang="en" sz="1500">
                <a:solidFill>
                  <a:srgbClr val="FFD966"/>
                </a:solidFill>
                <a:highlight>
                  <a:srgbClr val="B7B7B7"/>
                </a:highlight>
              </a:rPr>
              <a:t>bad_data</a:t>
            </a:r>
            <a:endParaRPr sz="1500">
              <a:solidFill>
                <a:srgbClr val="FFD966"/>
              </a:solidFill>
              <a:highlight>
                <a:srgbClr val="B7B7B7"/>
              </a:highlight>
            </a:endParaRPr>
          </a:p>
          <a:p>
            <a:pPr indent="-247650" lvl="0" marL="3429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00"/>
              <a:buChar char="•"/>
            </a:pPr>
            <a:r>
              <a:rPr lang="en" sz="1500"/>
              <a:t>IceThickness and IceAge{3,8} appear to have fill values wherever DQF is 261 or 263.</a:t>
            </a:r>
            <a:endParaRPr sz="1500"/>
          </a:p>
        </p:txBody>
      </p:sp>
      <p:graphicFrame>
        <p:nvGraphicFramePr>
          <p:cNvPr id="212" name="Google Shape;212;p28"/>
          <p:cNvGraphicFramePr/>
          <p:nvPr/>
        </p:nvGraphicFramePr>
        <p:xfrm>
          <a:off x="330650" y="1388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{CC577200-FFF7-4E41-AC0B-6C29C29BF2BA}</a:tableStyleId>
              </a:tblPr>
              <a:tblGrid>
                <a:gridCol w="1221600"/>
                <a:gridCol w="2741750"/>
              </a:tblGrid>
              <a:tr h="14017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800">
                          <a:solidFill>
                            <a:srgbClr val="1C4587"/>
                          </a:solidFill>
                          <a:latin typeface="Fira Mono"/>
                          <a:ea typeface="Fira Mono"/>
                          <a:cs typeface="Fira Mono"/>
                          <a:sym typeface="Fira Mono"/>
                        </a:rPr>
                        <a:t>DQF:valid_range =</a:t>
                      </a:r>
                      <a:endParaRPr b="1" sz="800">
                        <a:solidFill>
                          <a:srgbClr val="1C4587"/>
                        </a:solidFill>
                        <a:latin typeface="Fira Mono"/>
                        <a:ea typeface="Fira Mono"/>
                        <a:cs typeface="Fira Mono"/>
                        <a:sym typeface="Fira Mono"/>
                      </a:endParaRPr>
                    </a:p>
                  </a:txBody>
                  <a:tcPr marT="9125" marB="9125" marR="9125" marL="91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1C4587"/>
                          </a:solidFill>
                          <a:latin typeface="Fira Mono"/>
                          <a:ea typeface="Fira Mono"/>
                          <a:cs typeface="Fira Mono"/>
                          <a:sym typeface="Fira Mono"/>
                        </a:rPr>
                        <a:t> 0,  3</a:t>
                      </a:r>
                      <a:endParaRPr b="1" sz="800">
                        <a:solidFill>
                          <a:srgbClr val="1C4587"/>
                        </a:solidFill>
                        <a:latin typeface="Fira Mono"/>
                        <a:ea typeface="Fira Mono"/>
                        <a:cs typeface="Fira Mono"/>
                        <a:sym typeface="Fira Mono"/>
                      </a:endParaRPr>
                    </a:p>
                  </a:txBody>
                  <a:tcPr marT="9125" marB="9125" marR="9125" marL="9125" anchor="b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017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1C4587"/>
                          </a:solidFill>
                          <a:latin typeface="Fira Mono"/>
                          <a:ea typeface="Fira Mono"/>
                          <a:cs typeface="Fira Mono"/>
                          <a:sym typeface="Fira Mono"/>
                        </a:rPr>
                        <a:t>DQF:flag_masks =</a:t>
                      </a:r>
                      <a:endParaRPr b="1" sz="800">
                        <a:solidFill>
                          <a:srgbClr val="1C4587"/>
                        </a:solidFill>
                        <a:latin typeface="Fira Mono"/>
                        <a:ea typeface="Fira Mono"/>
                        <a:cs typeface="Fira Mono"/>
                        <a:sym typeface="Fira Mono"/>
                      </a:endParaRPr>
                    </a:p>
                  </a:txBody>
                  <a:tcPr marT="9125" marB="9125" marR="9125" marL="91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1C4587"/>
                          </a:solidFill>
                          <a:latin typeface="Fira Mono"/>
                          <a:ea typeface="Fira Mono"/>
                          <a:cs typeface="Fira Mono"/>
                          <a:sym typeface="Fira Mono"/>
                        </a:rPr>
                        <a:t> </a:t>
                      </a:r>
                      <a:r>
                        <a:rPr b="1" lang="en" sz="800">
                          <a:solidFill>
                            <a:srgbClr val="1C4587"/>
                          </a:solidFill>
                          <a:latin typeface="Fira Mono"/>
                          <a:ea typeface="Fira Mono"/>
                          <a:cs typeface="Fira Mono"/>
                          <a:sym typeface="Fira Mono"/>
                        </a:rPr>
                        <a:t>3,  3,  3,  3</a:t>
                      </a:r>
                      <a:endParaRPr b="1" sz="800">
                        <a:solidFill>
                          <a:srgbClr val="1C4587"/>
                        </a:solidFill>
                        <a:latin typeface="Fira Mono"/>
                        <a:ea typeface="Fira Mono"/>
                        <a:cs typeface="Fira Mono"/>
                        <a:sym typeface="Fira Mono"/>
                      </a:endParaRPr>
                    </a:p>
                  </a:txBody>
                  <a:tcPr marT="9125" marB="9125" marR="9125" marL="9125" anchor="b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017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1C4587"/>
                          </a:solidFill>
                          <a:latin typeface="Fira Mono"/>
                          <a:ea typeface="Fira Mono"/>
                          <a:cs typeface="Fira Mono"/>
                          <a:sym typeface="Fira Mono"/>
                        </a:rPr>
                        <a:t>DQF:flag_values =</a:t>
                      </a:r>
                      <a:endParaRPr b="1" sz="800">
                        <a:solidFill>
                          <a:srgbClr val="1C4587"/>
                        </a:solidFill>
                        <a:latin typeface="Fira Mono"/>
                        <a:ea typeface="Fira Mono"/>
                        <a:cs typeface="Fira Mono"/>
                        <a:sym typeface="Fira Mono"/>
                      </a:endParaRPr>
                    </a:p>
                  </a:txBody>
                  <a:tcPr marT="9125" marB="9125" marR="9125" marL="91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1C4587"/>
                          </a:solidFill>
                          <a:latin typeface="Fira Mono"/>
                          <a:ea typeface="Fira Mono"/>
                          <a:cs typeface="Fira Mono"/>
                          <a:sym typeface="Fira Mono"/>
                        </a:rPr>
                        <a:t> </a:t>
                      </a:r>
                      <a:r>
                        <a:rPr b="1" lang="en" sz="800">
                          <a:solidFill>
                            <a:srgbClr val="1C4587"/>
                          </a:solidFill>
                          <a:latin typeface="Fira Mono"/>
                          <a:ea typeface="Fira Mono"/>
                          <a:cs typeface="Fira Mono"/>
                          <a:sym typeface="Fira Mono"/>
                        </a:rPr>
                        <a:t>0,  1,  2,  3</a:t>
                      </a:r>
                      <a:endParaRPr b="1" sz="800">
                        <a:solidFill>
                          <a:srgbClr val="1C4587"/>
                        </a:solidFill>
                        <a:latin typeface="Fira Mono"/>
                        <a:ea typeface="Fira Mono"/>
                        <a:cs typeface="Fira Mono"/>
                        <a:sym typeface="Fira Mono"/>
                      </a:endParaRPr>
                    </a:p>
                  </a:txBody>
                  <a:tcPr marT="9125" marB="9125" marR="9125" marL="9125" anchor="b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017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1C4587"/>
                          </a:solidFill>
                          <a:latin typeface="Fira Mono"/>
                          <a:ea typeface="Fira Mono"/>
                          <a:cs typeface="Fira Mono"/>
                          <a:sym typeface="Fira Mono"/>
                        </a:rPr>
                        <a:t>DQF:flag_meanings =</a:t>
                      </a:r>
                      <a:endParaRPr b="1" sz="800">
                        <a:solidFill>
                          <a:srgbClr val="1C4587"/>
                        </a:solidFill>
                        <a:latin typeface="Fira Mono"/>
                        <a:ea typeface="Fira Mono"/>
                        <a:cs typeface="Fira Mono"/>
                        <a:sym typeface="Fira Mono"/>
                      </a:endParaRPr>
                    </a:p>
                  </a:txBody>
                  <a:tcPr marT="9125" marB="9125" marR="9125" marL="91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1C4587"/>
                          </a:solidFill>
                          <a:latin typeface="Fira Mono"/>
                          <a:ea typeface="Fira Mono"/>
                          <a:cs typeface="Fira Mono"/>
                          <a:sym typeface="Fira Mono"/>
                        </a:rPr>
                        <a:t> </a:t>
                      </a:r>
                      <a:r>
                        <a:rPr b="1" lang="en" sz="800">
                          <a:solidFill>
                            <a:srgbClr val="1C4587"/>
                          </a:solidFill>
                          <a:latin typeface="Fira Mono"/>
                          <a:ea typeface="Fira Mono"/>
                          <a:cs typeface="Fira Mono"/>
                          <a:sym typeface="Fira Mono"/>
                        </a:rPr>
                        <a:t>normal, uncertain, nonretrievable, bad_data</a:t>
                      </a:r>
                      <a:endParaRPr b="1" sz="800">
                        <a:solidFill>
                          <a:srgbClr val="1C4587"/>
                        </a:solidFill>
                        <a:latin typeface="Fira Mono"/>
                        <a:ea typeface="Fira Mono"/>
                        <a:cs typeface="Fira Mono"/>
                        <a:sym typeface="Fira Mono"/>
                      </a:endParaRPr>
                    </a:p>
                  </a:txBody>
                  <a:tcPr marT="9125" marB="9125" marR="9125" marL="9125" anchor="b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cxnSp>
        <p:nvCxnSpPr>
          <p:cNvPr id="213" name="Google Shape;213;p28"/>
          <p:cNvCxnSpPr/>
          <p:nvPr/>
        </p:nvCxnSpPr>
        <p:spPr>
          <a:xfrm flipH="1" rot="10800000">
            <a:off x="3568100" y="1779600"/>
            <a:ext cx="1873200" cy="195030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14" name="Google Shape;214;p28"/>
          <p:cNvCxnSpPr/>
          <p:nvPr/>
        </p:nvCxnSpPr>
        <p:spPr>
          <a:xfrm flipH="1" rot="10800000">
            <a:off x="3738400" y="3348100"/>
            <a:ext cx="879000" cy="54360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15" name="Google Shape;215;p28"/>
          <p:cNvCxnSpPr/>
          <p:nvPr/>
        </p:nvCxnSpPr>
        <p:spPr>
          <a:xfrm flipH="1" rot="10800000">
            <a:off x="4181225" y="3082675"/>
            <a:ext cx="1064400" cy="101340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16" name="Google Shape;216;p28"/>
          <p:cNvCxnSpPr/>
          <p:nvPr/>
        </p:nvCxnSpPr>
        <p:spPr>
          <a:xfrm flipH="1" rot="10800000">
            <a:off x="4027950" y="3474350"/>
            <a:ext cx="2418600" cy="83460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9"/>
          <p:cNvSpPr txBox="1"/>
          <p:nvPr>
            <p:ph type="title"/>
          </p:nvPr>
        </p:nvSpPr>
        <p:spPr>
          <a:xfrm>
            <a:off x="914400" y="0"/>
            <a:ext cx="7287600" cy="65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AITA: Data Quality Flags (DQFs)</a:t>
            </a:r>
            <a:endParaRPr/>
          </a:p>
        </p:txBody>
      </p:sp>
      <p:sp>
        <p:nvSpPr>
          <p:cNvPr id="222" name="Google Shape;222;p29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3" name="Google Shape;223;p29"/>
          <p:cNvSpPr txBox="1"/>
          <p:nvPr>
            <p:ph idx="1" type="body"/>
          </p:nvPr>
        </p:nvSpPr>
        <p:spPr>
          <a:xfrm>
            <a:off x="186150" y="774975"/>
            <a:ext cx="4175400" cy="43113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 lnSpcReduction="10000"/>
          </a:bodyPr>
          <a:lstStyle/>
          <a:p>
            <a:pPr indent="-247650" lvl="0" marL="3429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00"/>
              <a:buChar char="•"/>
            </a:pPr>
            <a:r>
              <a:rPr lang="en" sz="1500"/>
              <a:t>Both AICE and AITA</a:t>
            </a:r>
            <a:r>
              <a:rPr lang="en" sz="1500"/>
              <a:t> NetCDF files list the following DQF values and meanings:</a:t>
            </a:r>
            <a:endParaRPr sz="1500"/>
          </a:p>
          <a:p>
            <a:pPr indent="0" lvl="0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-247650" lvl="0" marL="3429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00"/>
              <a:buChar char="•"/>
            </a:pPr>
            <a:r>
              <a:rPr lang="en" sz="1500"/>
              <a:t>These describe AICE DQFs; but AITA DQFs are </a:t>
            </a:r>
            <a:r>
              <a:rPr b="1" lang="en" sz="1500">
                <a:solidFill>
                  <a:srgbClr val="1C4587"/>
                </a:solidFill>
                <a:latin typeface="Fira Mono"/>
                <a:ea typeface="Fira Mono"/>
                <a:cs typeface="Fira Mono"/>
                <a:sym typeface="Fira Mono"/>
              </a:rPr>
              <a:t>260</a:t>
            </a:r>
            <a:r>
              <a:rPr b="1" lang="en" sz="1500">
                <a:solidFill>
                  <a:srgbClr val="1C4587"/>
                </a:solidFill>
              </a:rPr>
              <a:t>, </a:t>
            </a:r>
            <a:r>
              <a:rPr b="1" lang="en" sz="1500">
                <a:solidFill>
                  <a:srgbClr val="1C4587"/>
                </a:solidFill>
                <a:latin typeface="Fira Mono"/>
                <a:ea typeface="Fira Mono"/>
                <a:cs typeface="Fira Mono"/>
                <a:sym typeface="Fira Mono"/>
              </a:rPr>
              <a:t>261</a:t>
            </a:r>
            <a:r>
              <a:rPr b="1" lang="en" sz="1500">
                <a:solidFill>
                  <a:srgbClr val="1C4587"/>
                </a:solidFill>
              </a:rPr>
              <a:t>, </a:t>
            </a:r>
            <a:r>
              <a:rPr b="1" lang="en" sz="1500">
                <a:solidFill>
                  <a:srgbClr val="1C4587"/>
                </a:solidFill>
                <a:latin typeface="Fira Mono"/>
                <a:ea typeface="Fira Mono"/>
                <a:cs typeface="Fira Mono"/>
                <a:sym typeface="Fira Mono"/>
              </a:rPr>
              <a:t>262</a:t>
            </a:r>
            <a:r>
              <a:rPr b="1" lang="en" sz="1500">
                <a:solidFill>
                  <a:srgbClr val="1C4587"/>
                </a:solidFill>
              </a:rPr>
              <a:t>, </a:t>
            </a:r>
            <a:r>
              <a:rPr b="1" lang="en" sz="1500">
                <a:solidFill>
                  <a:srgbClr val="1C4587"/>
                </a:solidFill>
                <a:latin typeface="Fira Mono"/>
                <a:ea typeface="Fira Mono"/>
                <a:cs typeface="Fira Mono"/>
                <a:sym typeface="Fira Mono"/>
              </a:rPr>
              <a:t>263</a:t>
            </a:r>
            <a:endParaRPr sz="1500"/>
          </a:p>
          <a:p>
            <a:pPr indent="-2667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 sz="1500"/>
              <a:t>Bitwise “and” with </a:t>
            </a:r>
            <a:r>
              <a:rPr b="1" lang="en" sz="1500">
                <a:solidFill>
                  <a:srgbClr val="1C4587"/>
                </a:solidFill>
                <a:latin typeface="Fira Mono"/>
                <a:ea typeface="Fira Mono"/>
                <a:cs typeface="Fira Mono"/>
                <a:sym typeface="Fira Mono"/>
              </a:rPr>
              <a:t>flag_mask</a:t>
            </a:r>
            <a:r>
              <a:rPr lang="en" sz="1500"/>
              <a:t>=</a:t>
            </a:r>
            <a:r>
              <a:rPr b="1" lang="en" sz="1500">
                <a:solidFill>
                  <a:srgbClr val="1C4587"/>
                </a:solidFill>
                <a:latin typeface="Fira Mono"/>
                <a:ea typeface="Fira Mono"/>
                <a:cs typeface="Fira Mono"/>
                <a:sym typeface="Fira Mono"/>
              </a:rPr>
              <a:t>3</a:t>
            </a:r>
            <a:br>
              <a:rPr lang="en" sz="1500"/>
            </a:br>
            <a:r>
              <a:rPr i="1" lang="en" sz="1500"/>
              <a:t>(i.e., pick only the lowest 2 bits)</a:t>
            </a:r>
            <a:r>
              <a:rPr lang="en" sz="1500"/>
              <a:t> produces correct values but surprising semantics:</a:t>
            </a:r>
            <a:endParaRPr sz="1500"/>
          </a:p>
          <a:p>
            <a:pPr indent="0" lvl="0" marL="1628775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500"/>
              <a:t>260 -&gt; 0 = </a:t>
            </a:r>
            <a:r>
              <a:rPr lang="en" sz="1500">
                <a:solidFill>
                  <a:srgbClr val="39CEFF"/>
                </a:solidFill>
              </a:rPr>
              <a:t>normal</a:t>
            </a:r>
            <a:br>
              <a:rPr lang="en" sz="1500"/>
            </a:br>
            <a:r>
              <a:rPr lang="en" sz="1500"/>
              <a:t>261 -&gt; 1 = </a:t>
            </a:r>
            <a:r>
              <a:rPr lang="en" sz="1500">
                <a:solidFill>
                  <a:srgbClr val="999999"/>
                </a:solidFill>
              </a:rPr>
              <a:t>uncertain</a:t>
            </a:r>
            <a:br>
              <a:rPr lang="en" sz="1500"/>
            </a:br>
            <a:r>
              <a:rPr lang="en" sz="1500"/>
              <a:t>262 -&gt; 2 = </a:t>
            </a:r>
            <a:r>
              <a:rPr lang="en" sz="1500">
                <a:solidFill>
                  <a:srgbClr val="CC0000"/>
                </a:solidFill>
              </a:rPr>
              <a:t>nonretrievable</a:t>
            </a:r>
            <a:br>
              <a:rPr lang="en" sz="1500"/>
            </a:br>
            <a:r>
              <a:rPr lang="en" sz="1500"/>
              <a:t>263 -&gt; 3 = </a:t>
            </a:r>
            <a:r>
              <a:rPr lang="en" sz="1500">
                <a:solidFill>
                  <a:srgbClr val="FFD966"/>
                </a:solidFill>
                <a:highlight>
                  <a:srgbClr val="B7B7B7"/>
                </a:highlight>
              </a:rPr>
              <a:t>bad_data</a:t>
            </a:r>
            <a:endParaRPr sz="1500">
              <a:solidFill>
                <a:srgbClr val="FFD966"/>
              </a:solidFill>
              <a:highlight>
                <a:srgbClr val="B7B7B7"/>
              </a:highlight>
            </a:endParaRPr>
          </a:p>
          <a:p>
            <a:pPr indent="-247650" lvl="0" marL="3429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00"/>
              <a:buChar char="•"/>
            </a:pPr>
            <a:r>
              <a:rPr lang="en" sz="1500"/>
              <a:t>IceThickness and IceAge{3,8} appear to have fill values wherever DQF is 261 or 263.</a:t>
            </a:r>
            <a:endParaRPr sz="1500"/>
          </a:p>
          <a:p>
            <a:pPr indent="0" lvl="0" marL="1628775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D966"/>
              </a:solidFill>
              <a:highlight>
                <a:srgbClr val="B7B7B7"/>
              </a:highlight>
            </a:endParaRPr>
          </a:p>
        </p:txBody>
      </p:sp>
      <p:grpSp>
        <p:nvGrpSpPr>
          <p:cNvPr id="224" name="Google Shape;224;p29"/>
          <p:cNvGrpSpPr/>
          <p:nvPr/>
        </p:nvGrpSpPr>
        <p:grpSpPr>
          <a:xfrm>
            <a:off x="4361385" y="935600"/>
            <a:ext cx="4706442" cy="3572099"/>
            <a:chOff x="812385" y="1486800"/>
            <a:chExt cx="4706442" cy="3572099"/>
          </a:xfrm>
        </p:grpSpPr>
        <p:pic>
          <p:nvPicPr>
            <p:cNvPr id="225" name="Google Shape;225;p2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12385" y="1486800"/>
              <a:ext cx="4706442" cy="3572099"/>
            </a:xfrm>
            <a:prstGeom prst="rect">
              <a:avLst/>
            </a:prstGeom>
            <a:noFill/>
            <a:ln cap="flat" cmpd="sng" w="9525">
              <a:solidFill>
                <a:srgbClr val="CCCCCC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226" name="Google Shape;226;p2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684438" y="1736950"/>
              <a:ext cx="619125" cy="990600"/>
            </a:xfrm>
            <a:prstGeom prst="rect">
              <a:avLst/>
            </a:prstGeom>
            <a:noFill/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14300" rotWithShape="0" algn="bl" dir="5400000" dist="47625">
                <a:srgbClr val="000000">
                  <a:alpha val="50000"/>
                </a:srgbClr>
              </a:outerShdw>
            </a:effectLst>
          </p:spPr>
        </p:pic>
      </p:grpSp>
      <p:graphicFrame>
        <p:nvGraphicFramePr>
          <p:cNvPr id="227" name="Google Shape;227;p29"/>
          <p:cNvGraphicFramePr/>
          <p:nvPr/>
        </p:nvGraphicFramePr>
        <p:xfrm>
          <a:off x="330650" y="1388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{CC577200-FFF7-4E41-AC0B-6C29C29BF2BA}</a:tableStyleId>
              </a:tblPr>
              <a:tblGrid>
                <a:gridCol w="1221600"/>
                <a:gridCol w="2741750"/>
              </a:tblGrid>
              <a:tr h="14017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1C4587"/>
                          </a:solidFill>
                          <a:latin typeface="Fira Mono"/>
                          <a:ea typeface="Fira Mono"/>
                          <a:cs typeface="Fira Mono"/>
                          <a:sym typeface="Fira Mono"/>
                        </a:rPr>
                        <a:t>DQF:valid_range =</a:t>
                      </a:r>
                      <a:endParaRPr b="1" sz="800">
                        <a:solidFill>
                          <a:srgbClr val="1C4587"/>
                        </a:solidFill>
                        <a:latin typeface="Fira Mono"/>
                        <a:ea typeface="Fira Mono"/>
                        <a:cs typeface="Fira Mono"/>
                        <a:sym typeface="Fira Mono"/>
                      </a:endParaRPr>
                    </a:p>
                  </a:txBody>
                  <a:tcPr marT="9125" marB="9125" marR="9125" marL="91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1C4587"/>
                          </a:solidFill>
                          <a:latin typeface="Fira Mono"/>
                          <a:ea typeface="Fira Mono"/>
                          <a:cs typeface="Fira Mono"/>
                          <a:sym typeface="Fira Mono"/>
                        </a:rPr>
                        <a:t> 0,  3</a:t>
                      </a:r>
                      <a:endParaRPr b="1" sz="800">
                        <a:solidFill>
                          <a:srgbClr val="1C4587"/>
                        </a:solidFill>
                        <a:latin typeface="Fira Mono"/>
                        <a:ea typeface="Fira Mono"/>
                        <a:cs typeface="Fira Mono"/>
                        <a:sym typeface="Fira Mono"/>
                      </a:endParaRPr>
                    </a:p>
                  </a:txBody>
                  <a:tcPr marT="9125" marB="9125" marR="9125" marL="9125" anchor="b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017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1C4587"/>
                          </a:solidFill>
                          <a:latin typeface="Fira Mono"/>
                          <a:ea typeface="Fira Mono"/>
                          <a:cs typeface="Fira Mono"/>
                          <a:sym typeface="Fira Mono"/>
                        </a:rPr>
                        <a:t>DQF:flag_masks =</a:t>
                      </a:r>
                      <a:endParaRPr b="1" sz="800">
                        <a:solidFill>
                          <a:srgbClr val="1C4587"/>
                        </a:solidFill>
                        <a:latin typeface="Fira Mono"/>
                        <a:ea typeface="Fira Mono"/>
                        <a:cs typeface="Fira Mono"/>
                        <a:sym typeface="Fira Mono"/>
                      </a:endParaRPr>
                    </a:p>
                  </a:txBody>
                  <a:tcPr marT="9125" marB="9125" marR="9125" marL="91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1C4587"/>
                          </a:solidFill>
                          <a:latin typeface="Fira Mono"/>
                          <a:ea typeface="Fira Mono"/>
                          <a:cs typeface="Fira Mono"/>
                          <a:sym typeface="Fira Mono"/>
                        </a:rPr>
                        <a:t> 3,  3,  3,  3</a:t>
                      </a:r>
                      <a:endParaRPr b="1" sz="800">
                        <a:solidFill>
                          <a:srgbClr val="1C4587"/>
                        </a:solidFill>
                        <a:latin typeface="Fira Mono"/>
                        <a:ea typeface="Fira Mono"/>
                        <a:cs typeface="Fira Mono"/>
                        <a:sym typeface="Fira Mono"/>
                      </a:endParaRPr>
                    </a:p>
                  </a:txBody>
                  <a:tcPr marT="9125" marB="9125" marR="9125" marL="9125" anchor="b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017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1C4587"/>
                          </a:solidFill>
                          <a:latin typeface="Fira Mono"/>
                          <a:ea typeface="Fira Mono"/>
                          <a:cs typeface="Fira Mono"/>
                          <a:sym typeface="Fira Mono"/>
                        </a:rPr>
                        <a:t>DQF:flag_values =</a:t>
                      </a:r>
                      <a:endParaRPr b="1" sz="800">
                        <a:solidFill>
                          <a:srgbClr val="1C4587"/>
                        </a:solidFill>
                        <a:latin typeface="Fira Mono"/>
                        <a:ea typeface="Fira Mono"/>
                        <a:cs typeface="Fira Mono"/>
                        <a:sym typeface="Fira Mono"/>
                      </a:endParaRPr>
                    </a:p>
                  </a:txBody>
                  <a:tcPr marT="9125" marB="9125" marR="9125" marL="91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1C4587"/>
                          </a:solidFill>
                          <a:latin typeface="Fira Mono"/>
                          <a:ea typeface="Fira Mono"/>
                          <a:cs typeface="Fira Mono"/>
                          <a:sym typeface="Fira Mono"/>
                        </a:rPr>
                        <a:t> 0,  1,  2,  3</a:t>
                      </a:r>
                      <a:endParaRPr b="1" sz="800">
                        <a:solidFill>
                          <a:srgbClr val="1C4587"/>
                        </a:solidFill>
                        <a:latin typeface="Fira Mono"/>
                        <a:ea typeface="Fira Mono"/>
                        <a:cs typeface="Fira Mono"/>
                        <a:sym typeface="Fira Mono"/>
                      </a:endParaRPr>
                    </a:p>
                  </a:txBody>
                  <a:tcPr marT="9125" marB="9125" marR="9125" marL="9125" anchor="b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017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1C4587"/>
                          </a:solidFill>
                          <a:latin typeface="Fira Mono"/>
                          <a:ea typeface="Fira Mono"/>
                          <a:cs typeface="Fira Mono"/>
                          <a:sym typeface="Fira Mono"/>
                        </a:rPr>
                        <a:t>DQF:flag_meanings =</a:t>
                      </a:r>
                      <a:endParaRPr b="1" sz="800">
                        <a:solidFill>
                          <a:srgbClr val="1C4587"/>
                        </a:solidFill>
                        <a:latin typeface="Fira Mono"/>
                        <a:ea typeface="Fira Mono"/>
                        <a:cs typeface="Fira Mono"/>
                        <a:sym typeface="Fira Mono"/>
                      </a:endParaRPr>
                    </a:p>
                  </a:txBody>
                  <a:tcPr marT="9125" marB="9125" marR="9125" marL="91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1C4587"/>
                          </a:solidFill>
                          <a:latin typeface="Fira Mono"/>
                          <a:ea typeface="Fira Mono"/>
                          <a:cs typeface="Fira Mono"/>
                          <a:sym typeface="Fira Mono"/>
                        </a:rPr>
                        <a:t> normal, uncertain, nonretrievable, bad_data</a:t>
                      </a:r>
                      <a:endParaRPr b="1" sz="800">
                        <a:solidFill>
                          <a:srgbClr val="1C4587"/>
                        </a:solidFill>
                        <a:latin typeface="Fira Mono"/>
                        <a:ea typeface="Fira Mono"/>
                        <a:cs typeface="Fira Mono"/>
                        <a:sym typeface="Fira Mono"/>
                      </a:endParaRPr>
                    </a:p>
                  </a:txBody>
                  <a:tcPr marT="9125" marB="9125" marR="9125" marL="9125" anchor="b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cxnSp>
        <p:nvCxnSpPr>
          <p:cNvPr id="228" name="Google Shape;228;p29"/>
          <p:cNvCxnSpPr/>
          <p:nvPr/>
        </p:nvCxnSpPr>
        <p:spPr>
          <a:xfrm flipH="1" rot="10800000">
            <a:off x="3454275" y="3088125"/>
            <a:ext cx="2383800" cy="18000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9" name="Google Shape;229;p29"/>
          <p:cNvCxnSpPr/>
          <p:nvPr/>
        </p:nvCxnSpPr>
        <p:spPr>
          <a:xfrm flipH="1" rot="10800000">
            <a:off x="3640450" y="3323150"/>
            <a:ext cx="1261800" cy="17940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30" name="Google Shape;230;p29"/>
          <p:cNvCxnSpPr/>
          <p:nvPr/>
        </p:nvCxnSpPr>
        <p:spPr>
          <a:xfrm flipH="1" rot="10800000">
            <a:off x="4033450" y="3275325"/>
            <a:ext cx="1744500" cy="39960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31" name="Google Shape;231;p29"/>
          <p:cNvCxnSpPr/>
          <p:nvPr/>
        </p:nvCxnSpPr>
        <p:spPr>
          <a:xfrm flipH="1" rot="10800000">
            <a:off x="3640450" y="3743750"/>
            <a:ext cx="2566200" cy="13800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32" name="Google Shape;232;p29"/>
          <p:cNvSpPr txBox="1"/>
          <p:nvPr/>
        </p:nvSpPr>
        <p:spPr>
          <a:xfrm>
            <a:off x="4361425" y="4459125"/>
            <a:ext cx="4706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Lato"/>
                <a:ea typeface="Lato"/>
                <a:cs typeface="Lato"/>
                <a:sym typeface="Lato"/>
              </a:rPr>
              <a:t>From GOES-16, Dec. 15, 2022 (0600z - 0610z)</a:t>
            </a:r>
            <a:endParaRPr sz="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Lato"/>
                <a:ea typeface="Lato"/>
                <a:cs typeface="Lato"/>
                <a:sym typeface="Lato"/>
              </a:rPr>
              <a:t>(OR_ABI-L2-AITAF-M6_G16_s20223490600207_e20223490609515_c20223490611213.nc)</a:t>
            </a:r>
            <a:endParaRPr sz="8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0"/>
          <p:cNvSpPr txBox="1"/>
          <p:nvPr>
            <p:ph type="title"/>
          </p:nvPr>
        </p:nvSpPr>
        <p:spPr>
          <a:xfrm>
            <a:off x="914400" y="0"/>
            <a:ext cx="7287600" cy="65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Notes</a:t>
            </a:r>
            <a:endParaRPr/>
          </a:p>
        </p:txBody>
      </p:sp>
      <p:sp>
        <p:nvSpPr>
          <p:cNvPr id="238" name="Google Shape;238;p30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9" name="Google Shape;239;p30"/>
          <p:cNvSpPr txBox="1"/>
          <p:nvPr>
            <p:ph idx="1" type="body"/>
          </p:nvPr>
        </p:nvSpPr>
        <p:spPr>
          <a:xfrm>
            <a:off x="308475" y="772925"/>
            <a:ext cx="4179600" cy="39921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marR="152779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</a:rPr>
              <a:t>Forecaster insights:</a:t>
            </a:r>
            <a:endParaRPr>
              <a:solidFill>
                <a:srgbClr val="666666"/>
              </a:solidFill>
            </a:endParaRPr>
          </a:p>
          <a:p>
            <a:pPr indent="-247650" lvl="1" marL="228600" marR="152779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100"/>
              <a:buChar char="•"/>
            </a:pPr>
            <a:r>
              <a:rPr lang="en">
                <a:solidFill>
                  <a:srgbClr val="666666"/>
                </a:solidFill>
              </a:rPr>
              <a:t>We tested data-flow, ingest, display, end-to-end using earlier versions of the products in a Winter 2020-2021 evaluation with several Great Lakes WFOs.</a:t>
            </a:r>
            <a:endParaRPr>
              <a:solidFill>
                <a:srgbClr val="666666"/>
              </a:solidFill>
            </a:endParaRPr>
          </a:p>
          <a:p>
            <a:pPr indent="-247650" lvl="1" marL="228600" marR="15277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100"/>
              <a:buChar char="•"/>
            </a:pPr>
            <a:r>
              <a:rPr lang="en">
                <a:solidFill>
                  <a:srgbClr val="666666"/>
                </a:solidFill>
              </a:rPr>
              <a:t>Applications </a:t>
            </a:r>
            <a:r>
              <a:rPr lang="en">
                <a:solidFill>
                  <a:srgbClr val="666666"/>
                </a:solidFill>
              </a:rPr>
              <a:t>include </a:t>
            </a:r>
            <a:endParaRPr>
              <a:solidFill>
                <a:srgbClr val="666666"/>
              </a:solidFill>
            </a:endParaRPr>
          </a:p>
          <a:p>
            <a:pPr indent="-215900" lvl="2" marL="457200" marR="15277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Char char="•"/>
            </a:pPr>
            <a:r>
              <a:rPr lang="en" sz="1200">
                <a:solidFill>
                  <a:srgbClr val="666666"/>
                </a:solidFill>
              </a:rPr>
              <a:t>Support for coastal fishing / shipping </a:t>
            </a:r>
            <a:br>
              <a:rPr lang="en" sz="1200">
                <a:solidFill>
                  <a:srgbClr val="666666"/>
                </a:solidFill>
              </a:rPr>
            </a:br>
            <a:r>
              <a:rPr i="1" lang="en" sz="1200">
                <a:solidFill>
                  <a:srgbClr val="666666"/>
                </a:solidFill>
              </a:rPr>
              <a:t>(ice concentration, thickness &amp; age)</a:t>
            </a:r>
            <a:r>
              <a:rPr lang="en" sz="1200">
                <a:solidFill>
                  <a:srgbClr val="666666"/>
                </a:solidFill>
              </a:rPr>
              <a:t>; </a:t>
            </a:r>
            <a:endParaRPr sz="1200">
              <a:solidFill>
                <a:srgbClr val="666666"/>
              </a:solidFill>
            </a:endParaRPr>
          </a:p>
          <a:p>
            <a:pPr indent="-215900" lvl="2" marL="457200" marR="15277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Char char="•"/>
            </a:pPr>
            <a:r>
              <a:rPr lang="en" sz="1200">
                <a:solidFill>
                  <a:srgbClr val="666666"/>
                </a:solidFill>
              </a:rPr>
              <a:t>Assessing lakeshore flooding potential </a:t>
            </a:r>
            <a:br>
              <a:rPr lang="en" sz="1200">
                <a:solidFill>
                  <a:srgbClr val="666666"/>
                </a:solidFill>
              </a:rPr>
            </a:br>
            <a:r>
              <a:rPr i="1" lang="en" sz="1200">
                <a:solidFill>
                  <a:srgbClr val="666666"/>
                </a:solidFill>
              </a:rPr>
              <a:t>(ice concentration, thickness &amp; age)</a:t>
            </a:r>
            <a:r>
              <a:rPr lang="en" sz="1200">
                <a:solidFill>
                  <a:srgbClr val="666666"/>
                </a:solidFill>
              </a:rPr>
              <a:t>;</a:t>
            </a:r>
            <a:endParaRPr sz="1200">
              <a:solidFill>
                <a:srgbClr val="666666"/>
              </a:solidFill>
            </a:endParaRPr>
          </a:p>
          <a:p>
            <a:pPr indent="-215900" lvl="2" marL="457200" marR="15277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Char char="•"/>
            </a:pPr>
            <a:r>
              <a:rPr lang="en" sz="1200">
                <a:solidFill>
                  <a:srgbClr val="666666"/>
                </a:solidFill>
              </a:rPr>
              <a:t>Public safety </a:t>
            </a:r>
            <a:r>
              <a:rPr i="1" lang="en" sz="1200">
                <a:solidFill>
                  <a:srgbClr val="666666"/>
                </a:solidFill>
              </a:rPr>
              <a:t>(ice thickness, ice motion)</a:t>
            </a:r>
            <a:r>
              <a:rPr lang="en" sz="1200">
                <a:solidFill>
                  <a:srgbClr val="666666"/>
                </a:solidFill>
              </a:rPr>
              <a:t>.</a:t>
            </a:r>
            <a:endParaRPr sz="1200">
              <a:solidFill>
                <a:srgbClr val="666666"/>
              </a:solidFill>
            </a:endParaRPr>
          </a:p>
          <a:p>
            <a:pPr indent="-247650" lvl="1" marL="228600" marR="15277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100"/>
              <a:buChar char="•"/>
            </a:pPr>
            <a:r>
              <a:rPr lang="en">
                <a:solidFill>
                  <a:srgbClr val="666666"/>
                </a:solidFill>
              </a:rPr>
              <a:t>2km resolution isn’t suitable for bays, lakes, inlets, and other small-scale features</a:t>
            </a:r>
            <a:endParaRPr sz="1200">
              <a:solidFill>
                <a:srgbClr val="666666"/>
              </a:solidFill>
            </a:endParaRPr>
          </a:p>
        </p:txBody>
      </p:sp>
      <p:sp>
        <p:nvSpPr>
          <p:cNvPr id="240" name="Google Shape;240;p30"/>
          <p:cNvSpPr txBox="1"/>
          <p:nvPr>
            <p:ph idx="1" type="body"/>
          </p:nvPr>
        </p:nvSpPr>
        <p:spPr>
          <a:xfrm>
            <a:off x="4316125" y="772925"/>
            <a:ext cx="4751700" cy="4364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marR="152779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</a:rPr>
              <a:t>Ice Concentration and Age/Thickness products are compatible with AWIPS:</a:t>
            </a:r>
            <a:endParaRPr sz="1200">
              <a:solidFill>
                <a:srgbClr val="666666"/>
              </a:solidFill>
            </a:endParaRPr>
          </a:p>
          <a:p>
            <a:pPr indent="-247650" lvl="1" marL="228600" marR="152779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100"/>
              <a:buChar char="•"/>
            </a:pPr>
            <a:r>
              <a:rPr lang="en" sz="1400">
                <a:solidFill>
                  <a:srgbClr val="666666"/>
                </a:solidFill>
              </a:rPr>
              <a:t>Will need new AWIPS</a:t>
            </a:r>
            <a:r>
              <a:rPr lang="en" sz="1400">
                <a:solidFill>
                  <a:srgbClr val="666666"/>
                </a:solidFill>
              </a:rPr>
              <a:t> configurations; to be deployed in TOWR-S RPM v23, </a:t>
            </a:r>
            <a:r>
              <a:rPr lang="en">
                <a:solidFill>
                  <a:srgbClr val="666666"/>
                </a:solidFill>
              </a:rPr>
              <a:t>beginning</a:t>
            </a:r>
            <a:r>
              <a:rPr lang="en" sz="1400">
                <a:solidFill>
                  <a:srgbClr val="666666"/>
                </a:solidFill>
              </a:rPr>
              <a:t> Feb. 9, 2023</a:t>
            </a:r>
            <a:endParaRPr sz="1400">
              <a:solidFill>
                <a:srgbClr val="666666"/>
              </a:solidFill>
            </a:endParaRPr>
          </a:p>
          <a:p>
            <a:pPr indent="-215900" lvl="2" marL="457200" marR="15277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Char char="•"/>
            </a:pPr>
            <a:r>
              <a:rPr lang="en" sz="1200">
                <a:solidFill>
                  <a:srgbClr val="666666"/>
                </a:solidFill>
              </a:rPr>
              <a:t>Widespread adoption is expected by late March, 2023.</a:t>
            </a:r>
            <a:endParaRPr sz="1200">
              <a:solidFill>
                <a:srgbClr val="666666"/>
              </a:solidFill>
            </a:endParaRPr>
          </a:p>
          <a:p>
            <a:pPr indent="-215900" lvl="2" marL="457200" marR="15277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Char char="•"/>
            </a:pPr>
            <a:r>
              <a:rPr lang="en" sz="1200">
                <a:solidFill>
                  <a:srgbClr val="666666"/>
                </a:solidFill>
              </a:rPr>
              <a:t>No AWIPS </a:t>
            </a:r>
            <a:r>
              <a:rPr lang="en" sz="1200" u="sng">
                <a:solidFill>
                  <a:srgbClr val="666666"/>
                </a:solidFill>
              </a:rPr>
              <a:t>code</a:t>
            </a:r>
            <a:r>
              <a:rPr lang="en" sz="1200">
                <a:solidFill>
                  <a:srgbClr val="666666"/>
                </a:solidFill>
              </a:rPr>
              <a:t> changes required</a:t>
            </a:r>
            <a:r>
              <a:rPr lang="en" sz="1200">
                <a:solidFill>
                  <a:srgbClr val="666666"/>
                </a:solidFill>
              </a:rPr>
              <a:t>.</a:t>
            </a:r>
            <a:endParaRPr sz="1200">
              <a:solidFill>
                <a:srgbClr val="666666"/>
              </a:solidFill>
            </a:endParaRPr>
          </a:p>
          <a:p>
            <a:pPr indent="-247650" lvl="1" marL="228600" marR="15277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100"/>
              <a:buChar char="•"/>
            </a:pPr>
            <a:r>
              <a:rPr lang="en">
                <a:solidFill>
                  <a:srgbClr val="666666"/>
                </a:solidFill>
              </a:rPr>
              <a:t>About those AITA DQFs: </a:t>
            </a:r>
            <a:endParaRPr>
              <a:solidFill>
                <a:srgbClr val="666666"/>
              </a:solidFill>
            </a:endParaRPr>
          </a:p>
          <a:p>
            <a:pPr indent="-215900" lvl="2" marL="457200" marR="152779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Char char="•"/>
            </a:pPr>
            <a:r>
              <a:rPr lang="en" sz="1200">
                <a:solidFill>
                  <a:srgbClr val="666666"/>
                </a:solidFill>
              </a:rPr>
              <a:t>AITA’s DQF=260 seems to denote “normal” retrievals (inconsistent with NetCDF attributes). However:</a:t>
            </a:r>
            <a:endParaRPr sz="1200">
              <a:solidFill>
                <a:srgbClr val="666666"/>
              </a:solidFill>
            </a:endParaRPr>
          </a:p>
          <a:p>
            <a:pPr indent="-215900" lvl="2" marL="457200" marR="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Char char="•"/>
            </a:pPr>
            <a:r>
              <a:rPr lang="en" sz="1200">
                <a:solidFill>
                  <a:srgbClr val="666666"/>
                </a:solidFill>
              </a:rPr>
              <a:t>If IceThickness and IceAge{3,8} will always have fill values wherever DQF is 261 or 263, AWIPS can safely ignore the DQF. That’s tentatively how we’ll proceed.</a:t>
            </a:r>
            <a:endParaRPr sz="12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title"/>
          </p:nvPr>
        </p:nvSpPr>
        <p:spPr>
          <a:xfrm>
            <a:off x="914400" y="0"/>
            <a:ext cx="7287600" cy="65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Overview</a:t>
            </a:r>
            <a:endParaRPr/>
          </a:p>
        </p:txBody>
      </p:sp>
      <p:sp>
        <p:nvSpPr>
          <p:cNvPr id="68" name="Google Shape;68;p15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9" name="Google Shape;69;p15"/>
          <p:cNvSpPr txBox="1"/>
          <p:nvPr>
            <p:ph idx="1" type="body"/>
          </p:nvPr>
        </p:nvSpPr>
        <p:spPr>
          <a:xfrm>
            <a:off x="834025" y="774975"/>
            <a:ext cx="7022700" cy="4120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9144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"/>
              <a:t>ABI Ice Concentration &amp; Extent (AICE):</a:t>
            </a:r>
            <a:endParaRPr/>
          </a:p>
          <a:p>
            <a:pPr indent="-203200" lvl="0" marL="228600" rtl="0" algn="l">
              <a:spcBef>
                <a:spcPts val="50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Ice Concentration</a:t>
            </a:r>
            <a:endParaRPr sz="1400"/>
          </a:p>
          <a:p>
            <a:pPr indent="-203200" lvl="0" marL="2286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Ice Surface Temperature</a:t>
            </a:r>
            <a:endParaRPr sz="1400"/>
          </a:p>
          <a:p>
            <a:pPr indent="-203200" lvl="0" marL="2286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Ice Mask</a:t>
            </a:r>
            <a:endParaRPr sz="1400"/>
          </a:p>
          <a:p>
            <a:pPr indent="0" lvl="0" marL="91440" rtl="0" algn="l">
              <a:spcBef>
                <a:spcPts val="1500"/>
              </a:spcBef>
              <a:spcAft>
                <a:spcPts val="0"/>
              </a:spcAft>
              <a:buNone/>
            </a:pPr>
            <a:r>
              <a:rPr lang="en"/>
              <a:t>ABI Ice Thickness &amp; Age (AITA):</a:t>
            </a:r>
            <a:endParaRPr/>
          </a:p>
          <a:p>
            <a:pPr indent="-203200" lvl="0" marL="228600" rtl="0" algn="l">
              <a:spcBef>
                <a:spcPts val="50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Ice Thickness</a:t>
            </a:r>
            <a:endParaRPr sz="1400"/>
          </a:p>
          <a:p>
            <a:pPr indent="-203200" lvl="0" marL="2286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Ice Age (3 categories)</a:t>
            </a:r>
            <a:endParaRPr sz="1400"/>
          </a:p>
          <a:p>
            <a:pPr indent="-203200" lvl="0" marL="2286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Ice Age (8 categories)</a:t>
            </a:r>
            <a:endParaRPr sz="1400"/>
          </a:p>
          <a:p>
            <a:pPr indent="-203200" lvl="0" marL="2286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DQF semantics</a:t>
            </a:r>
            <a:endParaRPr sz="1400"/>
          </a:p>
          <a:p>
            <a:pPr indent="0" lvl="0" marL="91440" rtl="0" algn="l">
              <a:spcBef>
                <a:spcPts val="1500"/>
              </a:spcBef>
              <a:spcAft>
                <a:spcPts val="0"/>
              </a:spcAft>
              <a:buNone/>
            </a:pPr>
            <a:r>
              <a:rPr lang="en"/>
              <a:t>Notes</a:t>
            </a:r>
            <a:endParaRPr/>
          </a:p>
          <a:p>
            <a:pPr indent="-203200" lvl="0" marL="228600" rtl="0" algn="l">
              <a:spcBef>
                <a:spcPts val="50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Forecaster insights</a:t>
            </a:r>
            <a:endParaRPr sz="1400"/>
          </a:p>
          <a:p>
            <a:pPr indent="-203200" lvl="0" marL="2286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sz="1400"/>
              <a:t>AWIPS integration</a:t>
            </a:r>
            <a:endParaRPr sz="1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>
            <p:ph type="title"/>
          </p:nvPr>
        </p:nvSpPr>
        <p:spPr>
          <a:xfrm>
            <a:off x="914400" y="0"/>
            <a:ext cx="7287600" cy="65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GOES-18 Ice Concentration (AICE)</a:t>
            </a:r>
            <a:r>
              <a:rPr i="1" lang="en" sz="2000">
                <a:solidFill>
                  <a:srgbClr val="666666"/>
                </a:solidFill>
              </a:rPr>
              <a:t> </a:t>
            </a:r>
            <a:br>
              <a:rPr i="1" lang="en" sz="2000">
                <a:solidFill>
                  <a:srgbClr val="666666"/>
                </a:solidFill>
              </a:rPr>
            </a:br>
            <a:r>
              <a:rPr i="1" lang="en" sz="2000">
                <a:solidFill>
                  <a:srgbClr val="666666"/>
                </a:solidFill>
              </a:rPr>
              <a:t>(12/12 0600z  -  12/15 0300z)</a:t>
            </a:r>
            <a:endParaRPr/>
          </a:p>
        </p:txBody>
      </p:sp>
      <p:grpSp>
        <p:nvGrpSpPr>
          <p:cNvPr id="75" name="Google Shape;75;p16"/>
          <p:cNvGrpSpPr/>
          <p:nvPr/>
        </p:nvGrpSpPr>
        <p:grpSpPr>
          <a:xfrm>
            <a:off x="1828800" y="822960"/>
            <a:ext cx="6110610" cy="4114800"/>
            <a:chOff x="1069848" y="1069848"/>
            <a:chExt cx="5434552" cy="3657600"/>
          </a:xfrm>
        </p:grpSpPr>
        <p:pic>
          <p:nvPicPr>
            <p:cNvPr id="76" name="Google Shape;76;p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069848" y="1069848"/>
              <a:ext cx="5434545" cy="3657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" name="Google Shape;77;p16"/>
            <p:cNvPicPr preferRelativeResize="0"/>
            <p:nvPr/>
          </p:nvPicPr>
          <p:blipFill rotWithShape="1">
            <a:blip r:embed="rId3">
              <a:alphaModFix/>
            </a:blip>
            <a:srcRect b="98266" l="0" r="49972" t="0"/>
            <a:stretch/>
          </p:blipFill>
          <p:spPr>
            <a:xfrm>
              <a:off x="1069850" y="1069850"/>
              <a:ext cx="5408675" cy="1261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16"/>
            <p:cNvPicPr preferRelativeResize="0"/>
            <p:nvPr/>
          </p:nvPicPr>
          <p:blipFill rotWithShape="1">
            <a:blip r:embed="rId3">
              <a:alphaModFix/>
            </a:blip>
            <a:srcRect b="0" l="69042" r="0" t="92523"/>
            <a:stretch/>
          </p:blipFill>
          <p:spPr>
            <a:xfrm>
              <a:off x="3893026" y="4302974"/>
              <a:ext cx="2611374" cy="42447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9" name="Google Shape;79;p16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/>
          <p:nvPr>
            <p:ph type="title"/>
          </p:nvPr>
        </p:nvSpPr>
        <p:spPr>
          <a:xfrm>
            <a:off x="914400" y="0"/>
            <a:ext cx="7287600" cy="65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GOES-18 Ice Concentration (AICE)</a:t>
            </a:r>
            <a:r>
              <a:rPr i="1" lang="en" sz="2000">
                <a:solidFill>
                  <a:srgbClr val="666666"/>
                </a:solidFill>
              </a:rPr>
              <a:t> </a:t>
            </a:r>
            <a:br>
              <a:rPr i="1" lang="en" sz="2000">
                <a:solidFill>
                  <a:srgbClr val="666666"/>
                </a:solidFill>
              </a:rPr>
            </a:br>
            <a:r>
              <a:rPr i="1" lang="en" sz="2000">
                <a:solidFill>
                  <a:srgbClr val="666666"/>
                </a:solidFill>
              </a:rPr>
              <a:t>(S.W. Alaska, 12/19 2100z)</a:t>
            </a:r>
            <a:endParaRPr sz="2400"/>
          </a:p>
        </p:txBody>
      </p:sp>
      <p:sp>
        <p:nvSpPr>
          <p:cNvPr id="85" name="Google Shape;85;p17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86" name="Google Shape;86;p17"/>
          <p:cNvGrpSpPr/>
          <p:nvPr/>
        </p:nvGrpSpPr>
        <p:grpSpPr>
          <a:xfrm>
            <a:off x="87200" y="941789"/>
            <a:ext cx="8839201" cy="3803586"/>
            <a:chOff x="87200" y="941789"/>
            <a:chExt cx="8839201" cy="3803586"/>
          </a:xfrm>
        </p:grpSpPr>
        <p:pic>
          <p:nvPicPr>
            <p:cNvPr id="87" name="Google Shape;87;p1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7200" y="953100"/>
              <a:ext cx="8839199" cy="37922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7"/>
            <p:cNvPicPr preferRelativeResize="0"/>
            <p:nvPr/>
          </p:nvPicPr>
          <p:blipFill rotWithShape="1">
            <a:blip r:embed="rId3">
              <a:alphaModFix/>
            </a:blip>
            <a:srcRect b="96294" l="0" r="49929" t="0"/>
            <a:stretch/>
          </p:blipFill>
          <p:spPr>
            <a:xfrm>
              <a:off x="87200" y="941789"/>
              <a:ext cx="7528776" cy="239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" name="Google Shape;89;p17"/>
            <p:cNvPicPr preferRelativeResize="0"/>
            <p:nvPr/>
          </p:nvPicPr>
          <p:blipFill rotWithShape="1">
            <a:blip r:embed="rId3">
              <a:alphaModFix/>
            </a:blip>
            <a:srcRect b="0" l="61954" r="0" t="92777"/>
            <a:stretch/>
          </p:blipFill>
          <p:spPr>
            <a:xfrm>
              <a:off x="3315575" y="4288399"/>
              <a:ext cx="5610826" cy="45697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/>
          <p:nvPr>
            <p:ph type="title"/>
          </p:nvPr>
        </p:nvSpPr>
        <p:spPr>
          <a:xfrm>
            <a:off x="914400" y="0"/>
            <a:ext cx="7287600" cy="65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GOES-18 Ice Surface Temperature (AICE)</a:t>
            </a:r>
            <a:r>
              <a:rPr i="1" lang="en" sz="2000">
                <a:solidFill>
                  <a:srgbClr val="666666"/>
                </a:solidFill>
              </a:rPr>
              <a:t> </a:t>
            </a:r>
            <a:br>
              <a:rPr i="1" lang="en" sz="2000">
                <a:solidFill>
                  <a:srgbClr val="666666"/>
                </a:solidFill>
              </a:rPr>
            </a:br>
            <a:r>
              <a:rPr i="1" lang="en" sz="2000">
                <a:solidFill>
                  <a:srgbClr val="666666"/>
                </a:solidFill>
              </a:rPr>
              <a:t>(12/12 0600z  -  12/15 0300z)</a:t>
            </a:r>
            <a:endParaRPr i="1" sz="2000">
              <a:solidFill>
                <a:srgbClr val="666666"/>
              </a:solidFill>
            </a:endParaRPr>
          </a:p>
        </p:txBody>
      </p:sp>
      <p:grpSp>
        <p:nvGrpSpPr>
          <p:cNvPr id="95" name="Google Shape;95;p18"/>
          <p:cNvGrpSpPr/>
          <p:nvPr/>
        </p:nvGrpSpPr>
        <p:grpSpPr>
          <a:xfrm>
            <a:off x="1828800" y="822960"/>
            <a:ext cx="6110612" cy="4114804"/>
            <a:chOff x="1069848" y="1069848"/>
            <a:chExt cx="5434554" cy="3657604"/>
          </a:xfrm>
        </p:grpSpPr>
        <p:pic>
          <p:nvPicPr>
            <p:cNvPr id="96" name="Google Shape;96;p1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069848" y="1069848"/>
              <a:ext cx="5434545" cy="3657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" name="Google Shape;97;p18"/>
            <p:cNvPicPr preferRelativeResize="0"/>
            <p:nvPr/>
          </p:nvPicPr>
          <p:blipFill rotWithShape="1">
            <a:blip r:embed="rId3">
              <a:alphaModFix/>
            </a:blip>
            <a:srcRect b="98039" l="0" r="49650" t="0"/>
            <a:stretch/>
          </p:blipFill>
          <p:spPr>
            <a:xfrm>
              <a:off x="1069850" y="1069875"/>
              <a:ext cx="5434552" cy="1424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" name="Google Shape;98;p18"/>
            <p:cNvPicPr preferRelativeResize="0"/>
            <p:nvPr/>
          </p:nvPicPr>
          <p:blipFill rotWithShape="1">
            <a:blip r:embed="rId3">
              <a:alphaModFix/>
            </a:blip>
            <a:srcRect b="0" l="69033" r="0" t="92510"/>
            <a:stretch/>
          </p:blipFill>
          <p:spPr>
            <a:xfrm>
              <a:off x="3768176" y="4282076"/>
              <a:ext cx="2736225" cy="4453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9" name="Google Shape;99;p18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/>
          <p:cNvSpPr txBox="1"/>
          <p:nvPr>
            <p:ph type="title"/>
          </p:nvPr>
        </p:nvSpPr>
        <p:spPr>
          <a:xfrm>
            <a:off x="914400" y="0"/>
            <a:ext cx="7287600" cy="65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GOES-18 Ice Surface Temperature (AICE)</a:t>
            </a:r>
            <a:r>
              <a:rPr i="1" lang="en" sz="2000">
                <a:solidFill>
                  <a:srgbClr val="666666"/>
                </a:solidFill>
              </a:rPr>
              <a:t> </a:t>
            </a:r>
            <a:br>
              <a:rPr i="1" lang="en" sz="2000">
                <a:solidFill>
                  <a:srgbClr val="666666"/>
                </a:solidFill>
              </a:rPr>
            </a:br>
            <a:r>
              <a:rPr i="1" lang="en" sz="2000">
                <a:solidFill>
                  <a:srgbClr val="666666"/>
                </a:solidFill>
              </a:rPr>
              <a:t>(S.W. Alaska, 12/19 2100z)</a:t>
            </a:r>
            <a:endParaRPr sz="2400"/>
          </a:p>
        </p:txBody>
      </p:sp>
      <p:sp>
        <p:nvSpPr>
          <p:cNvPr id="105" name="Google Shape;105;p19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06" name="Google Shape;106;p19"/>
          <p:cNvGrpSpPr/>
          <p:nvPr/>
        </p:nvGrpSpPr>
        <p:grpSpPr>
          <a:xfrm>
            <a:off x="91440" y="950975"/>
            <a:ext cx="8839196" cy="3791601"/>
            <a:chOff x="91440" y="950975"/>
            <a:chExt cx="8839196" cy="3791601"/>
          </a:xfrm>
        </p:grpSpPr>
        <p:pic>
          <p:nvPicPr>
            <p:cNvPr id="107" name="Google Shape;107;p1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91440" y="950976"/>
              <a:ext cx="8839196" cy="37915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" name="Google Shape;108;p19"/>
            <p:cNvPicPr preferRelativeResize="0"/>
            <p:nvPr/>
          </p:nvPicPr>
          <p:blipFill rotWithShape="1">
            <a:blip r:embed="rId3">
              <a:alphaModFix/>
            </a:blip>
            <a:srcRect b="97030" l="0" r="49436" t="0"/>
            <a:stretch/>
          </p:blipFill>
          <p:spPr>
            <a:xfrm>
              <a:off x="91450" y="950975"/>
              <a:ext cx="7571374" cy="190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9" name="Google Shape;109;p19"/>
            <p:cNvPicPr preferRelativeResize="0"/>
            <p:nvPr/>
          </p:nvPicPr>
          <p:blipFill rotWithShape="1">
            <a:blip r:embed="rId3">
              <a:alphaModFix/>
            </a:blip>
            <a:srcRect b="0" l="59484" r="0" t="93843"/>
            <a:stretch/>
          </p:blipFill>
          <p:spPr>
            <a:xfrm>
              <a:off x="2564500" y="4327675"/>
              <a:ext cx="6366127" cy="41490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0"/>
          <p:cNvSpPr txBox="1"/>
          <p:nvPr>
            <p:ph type="title"/>
          </p:nvPr>
        </p:nvSpPr>
        <p:spPr>
          <a:xfrm>
            <a:off x="914400" y="0"/>
            <a:ext cx="7287600" cy="65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GOES-18 Ice Mask (AICE)</a:t>
            </a:r>
            <a:r>
              <a:rPr i="1" lang="en" sz="2000">
                <a:solidFill>
                  <a:srgbClr val="666666"/>
                </a:solidFill>
              </a:rPr>
              <a:t> </a:t>
            </a:r>
            <a:br>
              <a:rPr i="1" lang="en" sz="2000">
                <a:solidFill>
                  <a:srgbClr val="666666"/>
                </a:solidFill>
              </a:rPr>
            </a:br>
            <a:r>
              <a:rPr i="1" lang="en" sz="2000">
                <a:solidFill>
                  <a:srgbClr val="666666"/>
                </a:solidFill>
              </a:rPr>
              <a:t>(12/12 0600z  -  12/15 0300z)</a:t>
            </a:r>
            <a:endParaRPr/>
          </a:p>
        </p:txBody>
      </p:sp>
      <p:grpSp>
        <p:nvGrpSpPr>
          <p:cNvPr id="115" name="Google Shape;115;p20"/>
          <p:cNvGrpSpPr/>
          <p:nvPr/>
        </p:nvGrpSpPr>
        <p:grpSpPr>
          <a:xfrm>
            <a:off x="1828800" y="822960"/>
            <a:ext cx="6110612" cy="4114804"/>
            <a:chOff x="1069848" y="1069848"/>
            <a:chExt cx="5434554" cy="3657603"/>
          </a:xfrm>
        </p:grpSpPr>
        <p:pic>
          <p:nvPicPr>
            <p:cNvPr id="116" name="Google Shape;116;p2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069848" y="1069848"/>
              <a:ext cx="5434545" cy="3657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20"/>
            <p:cNvPicPr preferRelativeResize="0"/>
            <p:nvPr/>
          </p:nvPicPr>
          <p:blipFill rotWithShape="1">
            <a:blip r:embed="rId3">
              <a:alphaModFix/>
            </a:blip>
            <a:srcRect b="98317" l="0" r="50084" t="0"/>
            <a:stretch/>
          </p:blipFill>
          <p:spPr>
            <a:xfrm>
              <a:off x="1069850" y="1069850"/>
              <a:ext cx="5434552" cy="123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20"/>
            <p:cNvPicPr preferRelativeResize="0"/>
            <p:nvPr/>
          </p:nvPicPr>
          <p:blipFill rotWithShape="1">
            <a:blip r:embed="rId3">
              <a:alphaModFix/>
            </a:blip>
            <a:srcRect b="0" l="69118" r="0" t="92294"/>
            <a:stretch/>
          </p:blipFill>
          <p:spPr>
            <a:xfrm>
              <a:off x="4076274" y="4319700"/>
              <a:ext cx="2428126" cy="4077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9" name="Google Shape;119;p20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/>
          <p:nvPr>
            <p:ph type="title"/>
          </p:nvPr>
        </p:nvSpPr>
        <p:spPr>
          <a:xfrm>
            <a:off x="914400" y="0"/>
            <a:ext cx="7287600" cy="65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GOES-18 Ice Mask (AICE)</a:t>
            </a:r>
            <a:r>
              <a:rPr i="1" lang="en" sz="2000">
                <a:solidFill>
                  <a:srgbClr val="666666"/>
                </a:solidFill>
              </a:rPr>
              <a:t> </a:t>
            </a:r>
            <a:br>
              <a:rPr i="1" lang="en" sz="2000">
                <a:solidFill>
                  <a:srgbClr val="666666"/>
                </a:solidFill>
              </a:rPr>
            </a:br>
            <a:r>
              <a:rPr i="1" lang="en" sz="2000">
                <a:solidFill>
                  <a:srgbClr val="666666"/>
                </a:solidFill>
              </a:rPr>
              <a:t>(S.W. Alaska, 12/19 2100z)</a:t>
            </a:r>
            <a:endParaRPr sz="2400"/>
          </a:p>
        </p:txBody>
      </p:sp>
      <p:sp>
        <p:nvSpPr>
          <p:cNvPr id="125" name="Google Shape;125;p21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26" name="Google Shape;126;p21"/>
          <p:cNvGrpSpPr/>
          <p:nvPr/>
        </p:nvGrpSpPr>
        <p:grpSpPr>
          <a:xfrm>
            <a:off x="91440" y="950975"/>
            <a:ext cx="8839213" cy="3804332"/>
            <a:chOff x="91440" y="950975"/>
            <a:chExt cx="8839213" cy="3804332"/>
          </a:xfrm>
        </p:grpSpPr>
        <p:pic>
          <p:nvPicPr>
            <p:cNvPr id="127" name="Google Shape;127;p2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91440" y="950976"/>
              <a:ext cx="8839199" cy="38043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" name="Google Shape;128;p21"/>
            <p:cNvPicPr preferRelativeResize="0"/>
            <p:nvPr/>
          </p:nvPicPr>
          <p:blipFill rotWithShape="1">
            <a:blip r:embed="rId3">
              <a:alphaModFix/>
            </a:blip>
            <a:srcRect b="0" l="56430" r="0" t="93903"/>
            <a:stretch/>
          </p:blipFill>
          <p:spPr>
            <a:xfrm>
              <a:off x="2183452" y="4348979"/>
              <a:ext cx="6747201" cy="4063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21"/>
            <p:cNvPicPr preferRelativeResize="0"/>
            <p:nvPr/>
          </p:nvPicPr>
          <p:blipFill rotWithShape="1">
            <a:blip r:embed="rId3">
              <a:alphaModFix/>
            </a:blip>
            <a:srcRect b="96106" l="0" r="50241" t="906"/>
            <a:stretch/>
          </p:blipFill>
          <p:spPr>
            <a:xfrm>
              <a:off x="91450" y="950975"/>
              <a:ext cx="7148099" cy="1847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2"/>
          <p:cNvSpPr txBox="1"/>
          <p:nvPr>
            <p:ph type="title"/>
          </p:nvPr>
        </p:nvSpPr>
        <p:spPr>
          <a:xfrm>
            <a:off x="914400" y="0"/>
            <a:ext cx="7287600" cy="65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GOES-18 Ice Thickness (AITA)</a:t>
            </a:r>
            <a:r>
              <a:rPr i="1" lang="en" sz="2000">
                <a:solidFill>
                  <a:srgbClr val="666666"/>
                </a:solidFill>
              </a:rPr>
              <a:t> </a:t>
            </a:r>
            <a:endParaRPr i="1" sz="2000">
              <a:solidFill>
                <a:srgbClr val="66666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000">
                <a:solidFill>
                  <a:srgbClr val="666666"/>
                </a:solidFill>
              </a:rPr>
              <a:t>(12/12 0600z  -  12/15 0300z)</a:t>
            </a:r>
            <a:endParaRPr/>
          </a:p>
        </p:txBody>
      </p:sp>
      <p:grpSp>
        <p:nvGrpSpPr>
          <p:cNvPr id="135" name="Google Shape;135;p22"/>
          <p:cNvGrpSpPr/>
          <p:nvPr/>
        </p:nvGrpSpPr>
        <p:grpSpPr>
          <a:xfrm>
            <a:off x="1828800" y="822960"/>
            <a:ext cx="6110612" cy="4114801"/>
            <a:chOff x="1069848" y="1069848"/>
            <a:chExt cx="5434554" cy="3657601"/>
          </a:xfrm>
        </p:grpSpPr>
        <p:pic>
          <p:nvPicPr>
            <p:cNvPr id="136" name="Google Shape;136;p2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069848" y="1069848"/>
              <a:ext cx="5434545" cy="3657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" name="Google Shape;137;p22"/>
            <p:cNvPicPr preferRelativeResize="0"/>
            <p:nvPr/>
          </p:nvPicPr>
          <p:blipFill rotWithShape="1">
            <a:blip r:embed="rId3">
              <a:alphaModFix/>
            </a:blip>
            <a:srcRect b="98432" l="0" r="49622" t="0"/>
            <a:stretch/>
          </p:blipFill>
          <p:spPr>
            <a:xfrm>
              <a:off x="1069850" y="1069850"/>
              <a:ext cx="5434552" cy="1138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" name="Google Shape;138;p22"/>
            <p:cNvPicPr preferRelativeResize="0"/>
            <p:nvPr/>
          </p:nvPicPr>
          <p:blipFill rotWithShape="1">
            <a:blip r:embed="rId3">
              <a:alphaModFix/>
            </a:blip>
            <a:srcRect b="0" l="69118" r="0" t="92294"/>
            <a:stretch/>
          </p:blipFill>
          <p:spPr>
            <a:xfrm>
              <a:off x="4126149" y="4328075"/>
              <a:ext cx="2378249" cy="3993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9" name="Google Shape;139;p22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40" name="Google Shape;140;p22"/>
          <p:cNvGrpSpPr/>
          <p:nvPr/>
        </p:nvGrpSpPr>
        <p:grpSpPr>
          <a:xfrm rot="-562791">
            <a:off x="6914221" y="4526366"/>
            <a:ext cx="220389" cy="176602"/>
            <a:chOff x="4706810" y="2630995"/>
            <a:chExt cx="1484248" cy="878711"/>
          </a:xfrm>
        </p:grpSpPr>
        <p:sp>
          <p:nvSpPr>
            <p:cNvPr id="141" name="Google Shape;141;p22"/>
            <p:cNvSpPr/>
            <p:nvPr/>
          </p:nvSpPr>
          <p:spPr>
            <a:xfrm>
              <a:off x="5471819" y="2751489"/>
              <a:ext cx="718127" cy="380199"/>
            </a:xfrm>
            <a:custGeom>
              <a:rect b="b" l="l" r="r" t="t"/>
              <a:pathLst>
                <a:path extrusionOk="0" h="745489" w="1135379">
                  <a:moveTo>
                    <a:pt x="0" y="0"/>
                  </a:moveTo>
                  <a:lnTo>
                    <a:pt x="55372" y="943"/>
                  </a:lnTo>
                  <a:lnTo>
                    <a:pt x="110096" y="3747"/>
                  </a:lnTo>
                  <a:lnTo>
                    <a:pt x="164108" y="8369"/>
                  </a:lnTo>
                  <a:lnTo>
                    <a:pt x="217346" y="14768"/>
                  </a:lnTo>
                  <a:lnTo>
                    <a:pt x="269744" y="22901"/>
                  </a:lnTo>
                  <a:lnTo>
                    <a:pt x="321240" y="32727"/>
                  </a:lnTo>
                  <a:lnTo>
                    <a:pt x="371770" y="44204"/>
                  </a:lnTo>
                  <a:lnTo>
                    <a:pt x="421270" y="57290"/>
                  </a:lnTo>
                  <a:lnTo>
                    <a:pt x="469677" y="71944"/>
                  </a:lnTo>
                  <a:lnTo>
                    <a:pt x="516927" y="88124"/>
                  </a:lnTo>
                  <a:lnTo>
                    <a:pt x="562956" y="105787"/>
                  </a:lnTo>
                  <a:lnTo>
                    <a:pt x="607702" y="124892"/>
                  </a:lnTo>
                  <a:lnTo>
                    <a:pt x="651099" y="145398"/>
                  </a:lnTo>
                  <a:lnTo>
                    <a:pt x="693086" y="167262"/>
                  </a:lnTo>
                  <a:lnTo>
                    <a:pt x="733597" y="190443"/>
                  </a:lnTo>
                  <a:lnTo>
                    <a:pt x="772570" y="214898"/>
                  </a:lnTo>
                  <a:lnTo>
                    <a:pt x="809941" y="240587"/>
                  </a:lnTo>
                  <a:lnTo>
                    <a:pt x="845646" y="267467"/>
                  </a:lnTo>
                  <a:lnTo>
                    <a:pt x="879621" y="295497"/>
                  </a:lnTo>
                  <a:lnTo>
                    <a:pt x="911804" y="324634"/>
                  </a:lnTo>
                  <a:lnTo>
                    <a:pt x="942130" y="354838"/>
                  </a:lnTo>
                  <a:lnTo>
                    <a:pt x="970536" y="386065"/>
                  </a:lnTo>
                  <a:lnTo>
                    <a:pt x="996958" y="418275"/>
                  </a:lnTo>
                  <a:lnTo>
                    <a:pt x="1021333" y="451426"/>
                  </a:lnTo>
                  <a:lnTo>
                    <a:pt x="1043596" y="485475"/>
                  </a:lnTo>
                  <a:lnTo>
                    <a:pt x="1063685" y="520381"/>
                  </a:lnTo>
                  <a:lnTo>
                    <a:pt x="1081536" y="556102"/>
                  </a:lnTo>
                  <a:lnTo>
                    <a:pt x="1097086" y="592597"/>
                  </a:lnTo>
                  <a:lnTo>
                    <a:pt x="1110269" y="629824"/>
                  </a:lnTo>
                  <a:lnTo>
                    <a:pt x="1121024" y="667740"/>
                  </a:lnTo>
                  <a:lnTo>
                    <a:pt x="1129286" y="706304"/>
                  </a:lnTo>
                  <a:lnTo>
                    <a:pt x="1134992" y="745475"/>
                  </a:lnTo>
                </a:path>
              </a:pathLst>
            </a:custGeom>
            <a:noFill/>
            <a:ln cap="flat" cmpd="sng" w="28575">
              <a:solidFill>
                <a:srgbClr val="FF0000">
                  <a:alpha val="6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2"/>
            <p:cNvSpPr/>
            <p:nvPr/>
          </p:nvSpPr>
          <p:spPr>
            <a:xfrm>
              <a:off x="4706810" y="2630995"/>
              <a:ext cx="939028" cy="446589"/>
            </a:xfrm>
            <a:custGeom>
              <a:rect b="b" l="l" r="r" t="t"/>
              <a:pathLst>
                <a:path extrusionOk="0" h="875664" w="1484629">
                  <a:moveTo>
                    <a:pt x="0" y="875262"/>
                  </a:moveTo>
                  <a:lnTo>
                    <a:pt x="4740" y="805435"/>
                  </a:lnTo>
                  <a:lnTo>
                    <a:pt x="18591" y="737109"/>
                  </a:lnTo>
                  <a:lnTo>
                    <a:pt x="41199" y="670494"/>
                  </a:lnTo>
                  <a:lnTo>
                    <a:pt x="72214" y="605797"/>
                  </a:lnTo>
                  <a:lnTo>
                    <a:pt x="111283" y="543225"/>
                  </a:lnTo>
                  <a:lnTo>
                    <a:pt x="158054" y="482986"/>
                  </a:lnTo>
                  <a:lnTo>
                    <a:pt x="184217" y="453806"/>
                  </a:lnTo>
                  <a:lnTo>
                    <a:pt x="212174" y="425288"/>
                  </a:lnTo>
                  <a:lnTo>
                    <a:pt x="241881" y="397456"/>
                  </a:lnTo>
                  <a:lnTo>
                    <a:pt x="273293" y="370337"/>
                  </a:lnTo>
                  <a:lnTo>
                    <a:pt x="306367" y="343958"/>
                  </a:lnTo>
                  <a:lnTo>
                    <a:pt x="341058" y="318343"/>
                  </a:lnTo>
                  <a:lnTo>
                    <a:pt x="377323" y="293519"/>
                  </a:lnTo>
                  <a:lnTo>
                    <a:pt x="415117" y="269512"/>
                  </a:lnTo>
                  <a:lnTo>
                    <a:pt x="454396" y="246347"/>
                  </a:lnTo>
                  <a:lnTo>
                    <a:pt x="495117" y="224051"/>
                  </a:lnTo>
                  <a:lnTo>
                    <a:pt x="537236" y="202650"/>
                  </a:lnTo>
                  <a:lnTo>
                    <a:pt x="580708" y="182170"/>
                  </a:lnTo>
                  <a:lnTo>
                    <a:pt x="625489" y="162636"/>
                  </a:lnTo>
                  <a:lnTo>
                    <a:pt x="671536" y="144074"/>
                  </a:lnTo>
                  <a:lnTo>
                    <a:pt x="718805" y="126511"/>
                  </a:lnTo>
                  <a:lnTo>
                    <a:pt x="767251" y="109973"/>
                  </a:lnTo>
                  <a:lnTo>
                    <a:pt x="816830" y="94485"/>
                  </a:lnTo>
                  <a:lnTo>
                    <a:pt x="867499" y="80073"/>
                  </a:lnTo>
                  <a:lnTo>
                    <a:pt x="919213" y="66763"/>
                  </a:lnTo>
                  <a:lnTo>
                    <a:pt x="971929" y="54581"/>
                  </a:lnTo>
                  <a:lnTo>
                    <a:pt x="1025602" y="43554"/>
                  </a:lnTo>
                  <a:lnTo>
                    <a:pt x="1080189" y="33707"/>
                  </a:lnTo>
                  <a:lnTo>
                    <a:pt x="1135645" y="25066"/>
                  </a:lnTo>
                  <a:lnTo>
                    <a:pt x="1191927" y="17657"/>
                  </a:lnTo>
                  <a:lnTo>
                    <a:pt x="1248990" y="11505"/>
                  </a:lnTo>
                  <a:lnTo>
                    <a:pt x="1306790" y="6638"/>
                  </a:lnTo>
                  <a:lnTo>
                    <a:pt x="1365284" y="3081"/>
                  </a:lnTo>
                  <a:lnTo>
                    <a:pt x="1424428" y="859"/>
                  </a:lnTo>
                  <a:lnTo>
                    <a:pt x="1484176" y="0"/>
                  </a:lnTo>
                </a:path>
              </a:pathLst>
            </a:custGeom>
            <a:noFill/>
            <a:ln cap="flat" cmpd="sng" w="28575">
              <a:solidFill>
                <a:srgbClr val="FF0000">
                  <a:alpha val="6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2"/>
            <p:cNvSpPr/>
            <p:nvPr/>
          </p:nvSpPr>
          <p:spPr>
            <a:xfrm>
              <a:off x="4706843" y="3075423"/>
              <a:ext cx="712907" cy="434283"/>
            </a:xfrm>
            <a:custGeom>
              <a:rect b="b" l="l" r="r" t="t"/>
              <a:pathLst>
                <a:path extrusionOk="0" h="851535" w="1127125">
                  <a:moveTo>
                    <a:pt x="1126667" y="850959"/>
                  </a:moveTo>
                  <a:lnTo>
                    <a:pt x="1071923" y="848441"/>
                  </a:lnTo>
                  <a:lnTo>
                    <a:pt x="1017904" y="844116"/>
                  </a:lnTo>
                  <a:lnTo>
                    <a:pt x="964664" y="838026"/>
                  </a:lnTo>
                  <a:lnTo>
                    <a:pt x="912257" y="830213"/>
                  </a:lnTo>
                  <a:lnTo>
                    <a:pt x="860740" y="820718"/>
                  </a:lnTo>
                  <a:lnTo>
                    <a:pt x="810166" y="809582"/>
                  </a:lnTo>
                  <a:lnTo>
                    <a:pt x="760591" y="796848"/>
                  </a:lnTo>
                  <a:lnTo>
                    <a:pt x="712069" y="782555"/>
                  </a:lnTo>
                  <a:lnTo>
                    <a:pt x="664655" y="766746"/>
                  </a:lnTo>
                  <a:lnTo>
                    <a:pt x="618405" y="749463"/>
                  </a:lnTo>
                  <a:lnTo>
                    <a:pt x="573373" y="730746"/>
                  </a:lnTo>
                  <a:lnTo>
                    <a:pt x="529613" y="710638"/>
                  </a:lnTo>
                  <a:lnTo>
                    <a:pt x="487182" y="689179"/>
                  </a:lnTo>
                  <a:lnTo>
                    <a:pt x="446132" y="666411"/>
                  </a:lnTo>
                  <a:lnTo>
                    <a:pt x="406521" y="642375"/>
                  </a:lnTo>
                  <a:lnTo>
                    <a:pt x="368402" y="617114"/>
                  </a:lnTo>
                  <a:lnTo>
                    <a:pt x="331830" y="590667"/>
                  </a:lnTo>
                  <a:lnTo>
                    <a:pt x="296860" y="563078"/>
                  </a:lnTo>
                  <a:lnTo>
                    <a:pt x="263547" y="534387"/>
                  </a:lnTo>
                  <a:lnTo>
                    <a:pt x="231946" y="504636"/>
                  </a:lnTo>
                  <a:lnTo>
                    <a:pt x="202111" y="473865"/>
                  </a:lnTo>
                  <a:lnTo>
                    <a:pt x="174099" y="442118"/>
                  </a:lnTo>
                  <a:lnTo>
                    <a:pt x="147962" y="409434"/>
                  </a:lnTo>
                  <a:lnTo>
                    <a:pt x="123757" y="375856"/>
                  </a:lnTo>
                  <a:lnTo>
                    <a:pt x="101538" y="341425"/>
                  </a:lnTo>
                  <a:lnTo>
                    <a:pt x="81360" y="306183"/>
                  </a:lnTo>
                  <a:lnTo>
                    <a:pt x="63278" y="270170"/>
                  </a:lnTo>
                  <a:lnTo>
                    <a:pt x="47347" y="233429"/>
                  </a:lnTo>
                  <a:lnTo>
                    <a:pt x="33622" y="196000"/>
                  </a:lnTo>
                  <a:lnTo>
                    <a:pt x="22157" y="157926"/>
                  </a:lnTo>
                  <a:lnTo>
                    <a:pt x="13007" y="119247"/>
                  </a:lnTo>
                  <a:lnTo>
                    <a:pt x="6228" y="80006"/>
                  </a:lnTo>
                  <a:lnTo>
                    <a:pt x="1874" y="40242"/>
                  </a:lnTo>
                  <a:lnTo>
                    <a:pt x="0" y="0"/>
                  </a:lnTo>
                </a:path>
              </a:pathLst>
            </a:custGeom>
            <a:noFill/>
            <a:ln cap="flat" cmpd="sng" w="28575">
              <a:solidFill>
                <a:srgbClr val="FF0000">
                  <a:alpha val="6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2"/>
            <p:cNvSpPr/>
            <p:nvPr/>
          </p:nvSpPr>
          <p:spPr>
            <a:xfrm>
              <a:off x="5418562" y="3127532"/>
              <a:ext cx="772496" cy="379358"/>
            </a:xfrm>
            <a:custGeom>
              <a:rect b="b" l="l" r="r" t="t"/>
              <a:pathLst>
                <a:path extrusionOk="0" h="751204" w="1226184">
                  <a:moveTo>
                    <a:pt x="1225895" y="0"/>
                  </a:moveTo>
                  <a:lnTo>
                    <a:pt x="1220392" y="69994"/>
                  </a:lnTo>
                  <a:lnTo>
                    <a:pt x="1204200" y="138203"/>
                  </a:lnTo>
                  <a:lnTo>
                    <a:pt x="1177791" y="204338"/>
                  </a:lnTo>
                  <a:lnTo>
                    <a:pt x="1141637" y="268112"/>
                  </a:lnTo>
                  <a:lnTo>
                    <a:pt x="1096212" y="329235"/>
                  </a:lnTo>
                  <a:lnTo>
                    <a:pt x="1070170" y="358713"/>
                  </a:lnTo>
                  <a:lnTo>
                    <a:pt x="1041988" y="387421"/>
                  </a:lnTo>
                  <a:lnTo>
                    <a:pt x="1011724" y="415322"/>
                  </a:lnTo>
                  <a:lnTo>
                    <a:pt x="979438" y="442380"/>
                  </a:lnTo>
                  <a:lnTo>
                    <a:pt x="945188" y="468560"/>
                  </a:lnTo>
                  <a:lnTo>
                    <a:pt x="909034" y="493825"/>
                  </a:lnTo>
                  <a:lnTo>
                    <a:pt x="871035" y="518140"/>
                  </a:lnTo>
                  <a:lnTo>
                    <a:pt x="831250" y="541469"/>
                  </a:lnTo>
                  <a:lnTo>
                    <a:pt x="789738" y="563774"/>
                  </a:lnTo>
                  <a:lnTo>
                    <a:pt x="746558" y="585021"/>
                  </a:lnTo>
                  <a:lnTo>
                    <a:pt x="701769" y="605174"/>
                  </a:lnTo>
                  <a:lnTo>
                    <a:pt x="655430" y="624196"/>
                  </a:lnTo>
                  <a:lnTo>
                    <a:pt x="607601" y="642051"/>
                  </a:lnTo>
                  <a:lnTo>
                    <a:pt x="558340" y="658704"/>
                  </a:lnTo>
                  <a:lnTo>
                    <a:pt x="507707" y="674117"/>
                  </a:lnTo>
                  <a:lnTo>
                    <a:pt x="455761" y="688257"/>
                  </a:lnTo>
                  <a:lnTo>
                    <a:pt x="402560" y="701085"/>
                  </a:lnTo>
                  <a:lnTo>
                    <a:pt x="348164" y="712567"/>
                  </a:lnTo>
                  <a:lnTo>
                    <a:pt x="292632" y="722667"/>
                  </a:lnTo>
                  <a:lnTo>
                    <a:pt x="236023" y="731347"/>
                  </a:lnTo>
                  <a:lnTo>
                    <a:pt x="178396" y="738573"/>
                  </a:lnTo>
                  <a:lnTo>
                    <a:pt x="119811" y="744309"/>
                  </a:lnTo>
                  <a:lnTo>
                    <a:pt x="60325" y="748517"/>
                  </a:lnTo>
                  <a:lnTo>
                    <a:pt x="0" y="751163"/>
                  </a:lnTo>
                </a:path>
              </a:pathLst>
            </a:custGeom>
            <a:noFill/>
            <a:ln cap="flat" cmpd="sng" w="28575">
              <a:solidFill>
                <a:srgbClr val="FF0000">
                  <a:alpha val="6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